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665" r:id="rId2"/>
    <p:sldMasterId id="2147483707" r:id="rId3"/>
    <p:sldMasterId id="2147483700" r:id="rId4"/>
    <p:sldMasterId id="2147483698" r:id="rId5"/>
    <p:sldMasterId id="2147483668" r:id="rId6"/>
    <p:sldMasterId id="2147483672" r:id="rId7"/>
  </p:sldMasterIdLst>
  <p:notesMasterIdLst>
    <p:notesMasterId r:id="rId153"/>
  </p:notesMasterIdLst>
  <p:handoutMasterIdLst>
    <p:handoutMasterId r:id="rId154"/>
  </p:handoutMasterIdLst>
  <p:sldIdLst>
    <p:sldId id="462" r:id="rId8"/>
    <p:sldId id="463" r:id="rId9"/>
    <p:sldId id="464" r:id="rId10"/>
    <p:sldId id="466" r:id="rId11"/>
    <p:sldId id="477" r:id="rId12"/>
    <p:sldId id="543" r:id="rId13"/>
    <p:sldId id="544" r:id="rId14"/>
    <p:sldId id="529" r:id="rId15"/>
    <p:sldId id="546" r:id="rId16"/>
    <p:sldId id="545" r:id="rId17"/>
    <p:sldId id="547" r:id="rId18"/>
    <p:sldId id="548" r:id="rId19"/>
    <p:sldId id="549" r:id="rId20"/>
    <p:sldId id="550" r:id="rId21"/>
    <p:sldId id="552" r:id="rId22"/>
    <p:sldId id="551" r:id="rId23"/>
    <p:sldId id="530" r:id="rId24"/>
    <p:sldId id="658" r:id="rId25"/>
    <p:sldId id="528" r:id="rId26"/>
    <p:sldId id="553" r:id="rId27"/>
    <p:sldId id="554" r:id="rId28"/>
    <p:sldId id="557" r:id="rId29"/>
    <p:sldId id="555" r:id="rId30"/>
    <p:sldId id="556" r:id="rId31"/>
    <p:sldId id="531" r:id="rId32"/>
    <p:sldId id="558" r:id="rId33"/>
    <p:sldId id="659" r:id="rId34"/>
    <p:sldId id="559" r:id="rId35"/>
    <p:sldId id="560" r:id="rId36"/>
    <p:sldId id="561" r:id="rId37"/>
    <p:sldId id="562" r:id="rId38"/>
    <p:sldId id="563" r:id="rId39"/>
    <p:sldId id="564" r:id="rId40"/>
    <p:sldId id="532" r:id="rId41"/>
    <p:sldId id="565" r:id="rId42"/>
    <p:sldId id="569" r:id="rId43"/>
    <p:sldId id="566" r:id="rId44"/>
    <p:sldId id="567" r:id="rId45"/>
    <p:sldId id="568" r:id="rId46"/>
    <p:sldId id="570" r:id="rId47"/>
    <p:sldId id="571" r:id="rId48"/>
    <p:sldId id="572" r:id="rId49"/>
    <p:sldId id="573" r:id="rId50"/>
    <p:sldId id="574" r:id="rId51"/>
    <p:sldId id="575" r:id="rId52"/>
    <p:sldId id="576" r:id="rId53"/>
    <p:sldId id="533" r:id="rId54"/>
    <p:sldId id="577" r:id="rId55"/>
    <p:sldId id="578" r:id="rId56"/>
    <p:sldId id="579" r:id="rId57"/>
    <p:sldId id="580" r:id="rId58"/>
    <p:sldId id="582" r:id="rId59"/>
    <p:sldId id="581" r:id="rId60"/>
    <p:sldId id="583" r:id="rId61"/>
    <p:sldId id="584" r:id="rId62"/>
    <p:sldId id="585" r:id="rId63"/>
    <p:sldId id="471" r:id="rId64"/>
    <p:sldId id="483" r:id="rId65"/>
    <p:sldId id="586" r:id="rId66"/>
    <p:sldId id="587" r:id="rId67"/>
    <p:sldId id="588" r:id="rId68"/>
    <p:sldId id="534" r:id="rId69"/>
    <p:sldId id="589" r:id="rId70"/>
    <p:sldId id="590" r:id="rId71"/>
    <p:sldId id="591" r:id="rId72"/>
    <p:sldId id="592" r:id="rId73"/>
    <p:sldId id="593" r:id="rId74"/>
    <p:sldId id="594" r:id="rId75"/>
    <p:sldId id="595" r:id="rId76"/>
    <p:sldId id="535" r:id="rId77"/>
    <p:sldId id="596" r:id="rId78"/>
    <p:sldId id="597" r:id="rId79"/>
    <p:sldId id="598" r:id="rId80"/>
    <p:sldId id="599" r:id="rId81"/>
    <p:sldId id="600" r:id="rId82"/>
    <p:sldId id="536" r:id="rId83"/>
    <p:sldId id="601" r:id="rId84"/>
    <p:sldId id="602" r:id="rId85"/>
    <p:sldId id="603" r:id="rId86"/>
    <p:sldId id="604" r:id="rId87"/>
    <p:sldId id="605" r:id="rId88"/>
    <p:sldId id="606" r:id="rId89"/>
    <p:sldId id="537" r:id="rId90"/>
    <p:sldId id="607" r:id="rId91"/>
    <p:sldId id="608" r:id="rId92"/>
    <p:sldId id="472" r:id="rId93"/>
    <p:sldId id="484" r:id="rId94"/>
    <p:sldId id="609" r:id="rId95"/>
    <p:sldId id="610" r:id="rId96"/>
    <p:sldId id="611" r:id="rId97"/>
    <p:sldId id="538" r:id="rId98"/>
    <p:sldId id="613" r:id="rId99"/>
    <p:sldId id="612" r:id="rId100"/>
    <p:sldId id="614" r:id="rId101"/>
    <p:sldId id="615" r:id="rId102"/>
    <p:sldId id="616" r:id="rId103"/>
    <p:sldId id="539" r:id="rId104"/>
    <p:sldId id="617" r:id="rId105"/>
    <p:sldId id="657" r:id="rId106"/>
    <p:sldId id="624" r:id="rId107"/>
    <p:sldId id="625" r:id="rId108"/>
    <p:sldId id="626" r:id="rId109"/>
    <p:sldId id="661" r:id="rId110"/>
    <p:sldId id="627" r:id="rId111"/>
    <p:sldId id="662" r:id="rId112"/>
    <p:sldId id="628" r:id="rId113"/>
    <p:sldId id="663" r:id="rId114"/>
    <p:sldId id="629" r:id="rId115"/>
    <p:sldId id="540" r:id="rId116"/>
    <p:sldId id="630" r:id="rId117"/>
    <p:sldId id="660" r:id="rId118"/>
    <p:sldId id="631" r:id="rId119"/>
    <p:sldId id="632" r:id="rId120"/>
    <p:sldId id="633" r:id="rId121"/>
    <p:sldId id="664" r:id="rId122"/>
    <p:sldId id="634" r:id="rId123"/>
    <p:sldId id="636" r:id="rId124"/>
    <p:sldId id="635" r:id="rId125"/>
    <p:sldId id="637" r:id="rId126"/>
    <p:sldId id="638" r:id="rId127"/>
    <p:sldId id="473" r:id="rId128"/>
    <p:sldId id="485" r:id="rId129"/>
    <p:sldId id="639" r:id="rId130"/>
    <p:sldId id="640" r:id="rId131"/>
    <p:sldId id="641" r:id="rId132"/>
    <p:sldId id="642" r:id="rId133"/>
    <p:sldId id="643" r:id="rId134"/>
    <p:sldId id="644" r:id="rId135"/>
    <p:sldId id="541" r:id="rId136"/>
    <p:sldId id="645" r:id="rId137"/>
    <p:sldId id="646" r:id="rId138"/>
    <p:sldId id="653" r:id="rId139"/>
    <p:sldId id="647" r:id="rId140"/>
    <p:sldId id="654" r:id="rId141"/>
    <p:sldId id="655" r:id="rId142"/>
    <p:sldId id="656" r:id="rId143"/>
    <p:sldId id="648" r:id="rId144"/>
    <p:sldId id="542" r:id="rId145"/>
    <p:sldId id="649" r:id="rId146"/>
    <p:sldId id="650" r:id="rId147"/>
    <p:sldId id="651" r:id="rId148"/>
    <p:sldId id="652" r:id="rId149"/>
    <p:sldId id="451" r:id="rId150"/>
    <p:sldId id="452" r:id="rId151"/>
    <p:sldId id="264" r:id="rId1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AD2B26"/>
    <a:srgbClr val="49504F"/>
    <a:srgbClr val="B70006"/>
    <a:srgbClr val="FFFFE4"/>
    <a:srgbClr val="919191"/>
    <a:srgbClr val="333333"/>
    <a:srgbClr val="FFFFFF"/>
    <a:srgbClr val="B60206"/>
    <a:srgbClr val="5151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84" autoAdjust="0"/>
    <p:restoredTop sz="95400" autoAdjust="0"/>
  </p:normalViewPr>
  <p:slideViewPr>
    <p:cSldViewPr snapToGrid="0">
      <p:cViewPr varScale="1">
        <p:scale>
          <a:sx n="105" d="100"/>
          <a:sy n="105" d="100"/>
        </p:scale>
        <p:origin x="912" y="108"/>
      </p:cViewPr>
      <p:guideLst/>
    </p:cSldViewPr>
  </p:slideViewPr>
  <p:notesTextViewPr>
    <p:cViewPr>
      <p:scale>
        <a:sx n="1" d="1"/>
        <a:sy n="1" d="1"/>
      </p:scale>
      <p:origin x="0" y="0"/>
    </p:cViewPr>
  </p:notesTextViewPr>
  <p:notesViewPr>
    <p:cSldViewPr snapToGrid="0" showGuides="1">
      <p:cViewPr varScale="1">
        <p:scale>
          <a:sx n="61" d="100"/>
          <a:sy n="61" d="100"/>
        </p:scale>
        <p:origin x="2659"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presProps" Target="presProps.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viewProps" Target="viewProps.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theme" Target="theme/theme1.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notesMaster" Target="notesMasters/notesMaster1.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handoutMaster" Target="handoutMasters/handoutMaster1.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5BAB8F7-26C7-2345-A2F0-4C70E8EFA8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1EB0FE49-C86E-0B42-8C7E-921C60B5AA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2024/9/15</a:t>
            </a:fld>
            <a:endParaRPr kumimoji="1" lang="zh-CN" altLang="en-US"/>
          </a:p>
        </p:txBody>
      </p:sp>
      <p:sp>
        <p:nvSpPr>
          <p:cNvPr id="4" name="页脚占位符 3">
            <a:extLst>
              <a:ext uri="{FF2B5EF4-FFF2-40B4-BE49-F238E27FC236}">
                <a16:creationId xmlns:a16="http://schemas.microsoft.com/office/drawing/2014/main" id="{9E928822-8127-CD43-9156-5BB443851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4FC3EF7F-6078-7249-A167-F5C0687992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276265591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07:28:36.135"/>
    </inkml:context>
    <inkml:brush xml:id="br0">
      <inkml:brushProperty name="width" value="0.05" units="cm"/>
      <inkml:brushProperty name="height" value="0.05" units="cm"/>
      <inkml:brushProperty name="color" value="#E71224"/>
    </inkml:brush>
  </inkml:definitions>
  <inkml:trace contextRef="#ctx0" brushRef="#br0">3459 339 24575,'-409'7'0,"-631"93"0,928-80 0,-167 51 0,54 22 0,112-42 0,-265 125 0,286-125 0,2 4 0,-84 67 0,-4 7 0,-62 51 0,228-169 0,0 2 0,1-1 0,0 1 0,1 1 0,0 0 0,1 0 0,1 1 0,0 0 0,1 1 0,1-1 0,0 1 0,2 1 0,-1-1 0,2 1 0,0-1 0,1 1 0,1 0 0,0 0 0,2 0 0,-1 0 0,2 0 0,1-1 0,0 1 0,1 0 0,0-1 0,1 0 0,1 0 0,1-1 0,0 1 0,1-1 0,1-1 0,0 0 0,13 14 0,134 135 0,-50-56 0,-89-91 0,0-2 0,1 0 0,1-1 0,28 14 0,18 13 0,-25-14 0,2-1 0,82 34 0,96 21 0,-135-51 0,161 36 0,-153-44 0,-30-6 0,1-3 0,1-2 0,103 1 0,-100-11 0,50-2 0,1 5 0,176 27 0,-208-17 0,111 2 0,75 10 0,117 17 0,-142-21 0,-9-12 0,-40-4 0,690 12 0,-580-19 0,-102 16 0,5-1 0,2320-14 0,-2210-16 0,-204 8 0,5-1 0,168-6 0,-64 18 0,201-3 0,-421 0 0,1 1 0,0-1 0,-1 0 0,1 0 0,0-1 0,-1 0 0,0-1 0,1 1 0,-1-1 0,0-1 0,-1 1 0,1-1 0,0 0 0,-1-1 0,0 0 0,0 0 0,-1 0 0,1-1 0,-1 1 0,0-1 0,5-10 0,24-27 0,-4 4 0,31-50 0,-53 75 0,-1 0 0,0 0 0,-1-1 0,-1 0 0,0 0 0,-1 0 0,4-30 0,-5 8 0,-1 0 0,-2 0 0,-1 0 0,-2 1 0,-2-1 0,-1 1 0,-2 0 0,-1 0 0,-2 1 0,-2 0 0,-1 1 0,-1 0 0,-38-59 0,-3 17 0,-3 3 0,-123-116 0,-167-95 0,224 203 0,-172-84 0,77 47 0,-95-44 0,-73-42 0,339 177 0,-1 3 0,-106-34 0,-45-21 0,166 64 0,-1 1 0,0 1 0,-64-12 0,-122-10 0,10 3 0,173 23 0,-397-69 0,-68 16 0,8 22 0,381 38 0,-1 4 0,-149 23 0,142-2 0,-87 10 0,117-21 0,0 4 0,1 4 0,1 4 0,-93 38 0,153-53 0,0-1 0,0-1 0,-36 2 0,39-6 0,0 1 0,1 1 0,0 2 0,-46 16 0,11 2-96,-66 17 0,77-27-1077,29-8-5653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11:45:42.034"/>
    </inkml:context>
    <inkml:brush xml:id="br0">
      <inkml:brushProperty name="width" value="0.05" units="cm"/>
      <inkml:brushProperty name="height" value="0.05" units="cm"/>
      <inkml:brushProperty name="color" value="#E71224"/>
    </inkml:brush>
  </inkml:definitions>
  <inkml:trace contextRef="#ctx0" brushRef="#br0">1856 0 24575,'-3'1'0,"0"0"0,0 0 0,-1 0 0,1 0 0,0 0 0,0 1 0,1-1 0,-1 1 0,0 0 0,1 0 0,-1 0 0,1 0 0,-5 5 0,-29 34 0,34-38 0,-113 162 0,55-74 0,-164 222 0,-97 145 0,201-290 0,-192 208 0,191-236 0,-168 236 0,229-294 0,43-59 0,4-6 0,1 0 0,0 1 0,-13 29 0,21-37-151,0-1-1,-1 1 0,0-1 0,0-1 1,-1 1-1,0-1 0,-1 0 1,-10 11-1,3-11-6674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11:45:43.450"/>
    </inkml:context>
    <inkml:brush xml:id="br0">
      <inkml:brushProperty name="width" value="0.05" units="cm"/>
      <inkml:brushProperty name="height" value="0.05" units="cm"/>
      <inkml:brushProperty name="color" value="#E71224"/>
    </inkml:brush>
  </inkml:definitions>
  <inkml:trace contextRef="#ctx0" brushRef="#br0">21 0 24575,'0'5'0,"0"9"0,0 12 0,0 5 0,0 6 0,0 1 0,0-1 0,0 2 0,0-3 0,-4 3 0,-2-2 0,0-3 0,2-6-8191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11:45:45.431"/>
    </inkml:context>
    <inkml:brush xml:id="br0">
      <inkml:brushProperty name="width" value="0.05" units="cm"/>
      <inkml:brushProperty name="height" value="0.05" units="cm"/>
      <inkml:brushProperty name="color" value="#E71224"/>
    </inkml:brush>
  </inkml:definitions>
  <inkml:trace contextRef="#ctx0" brushRef="#br0">527 0 24575,'-1'18'0,"-1"-1"0,-1 1 0,-1-1 0,0 0 0,-10 23 0,-8 36 0,-38 163 0,6-30 0,37-126 0,-25 93 0,32-138 0,2 0 0,1 1 0,-2 57 0,-28 123 0,18-120 0,14-71 0,-81 389 0,62-321 0,-37 127 0,29-96-1365,27-111-5461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11:45:46.988"/>
    </inkml:context>
    <inkml:brush xml:id="br0">
      <inkml:brushProperty name="width" value="0.05" units="cm"/>
      <inkml:brushProperty name="height" value="0.05" units="cm"/>
      <inkml:brushProperty name="color" value="#E71224"/>
    </inkml:brush>
  </inkml:definitions>
  <inkml:trace contextRef="#ctx0" brushRef="#br0">1 0 24575,'9'11'0,"-1"0"0,-1 0 0,1 0 0,-2 1 0,1 0 0,-2 0 0,5 14 0,-3-9 0,1 0 0,16 27 0,-14-26-67,-1 0-1,0 0 0,-1 1 1,-1 0-1,7 33 0,-6-25-891,-2-4-5867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11:45:48.376"/>
    </inkml:context>
    <inkml:brush xml:id="br0">
      <inkml:brushProperty name="width" value="0.05" units="cm"/>
      <inkml:brushProperty name="height" value="0.05" units="cm"/>
      <inkml:brushProperty name="color" value="#E71224"/>
    </inkml:brush>
  </inkml:definitions>
  <inkml:trace contextRef="#ctx0" brushRef="#br0">0 0 24575,'6'17'0,"0"-1"0,-1 1 0,-1-1 0,0 1 0,-2 1 0,2 28 0,0 2 0,26 145 0,6 56 0,-21-99 0,20 248 0,-18-98 0,-10-76 0,-3-40 0,7-45 0,4 75 0,-15-181 0,14 262 0,-9-226 0,-3 101 0,1 37 0,1-194-1365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11:45:49.453"/>
    </inkml:context>
    <inkml:brush xml:id="br0">
      <inkml:brushProperty name="width" value="0.05" units="cm"/>
      <inkml:brushProperty name="height" value="0.05" units="cm"/>
      <inkml:brushProperty name="color" value="#E71224"/>
    </inkml:brush>
  </inkml:definitions>
  <inkml:trace contextRef="#ctx0" brushRef="#br0">0 1 24575,'9'0'0,"7"0"0,9 0 0,9 0 0,8 0 0,5 0 0,3 4 0,-6 6 0,-3 6 0,0-1 0,-6 3 0,-1 1 0,-6 3 0,1-3 0,-1 0 0,-4 1 0,-7-3-8191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11:47:09.056"/>
    </inkml:context>
    <inkml:brush xml:id="br0">
      <inkml:brushProperty name="width" value="0.05" units="cm"/>
      <inkml:brushProperty name="height" value="0.05" units="cm"/>
      <inkml:brushProperty name="color" value="#E71224"/>
    </inkml:brush>
  </inkml:definitions>
  <inkml:trace contextRef="#ctx0" brushRef="#br0">0 29 24575,'113'-10'0,"-12"0"0,346 1 0,585 64 0,602 160 0,-708-156 0,-857-58 0,219 5 0,270 7 0,799-1 0,-851-14 0,-472 0 0,-1-2 0,0-1 0,0-1 0,57-20 0,30-6 0,56-10 0,92-15 0,-207 51 0,107 2 0,22 0 0,402-12-161,-427 17-1043,-129-1-5622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11:47:19.332"/>
    </inkml:context>
    <inkml:brush xml:id="br0">
      <inkml:brushProperty name="width" value="0.05" units="cm"/>
      <inkml:brushProperty name="height" value="0.05" units="cm"/>
      <inkml:brushProperty name="color" value="#E71224"/>
    </inkml:brush>
  </inkml:definitions>
  <inkml:trace contextRef="#ctx0" brushRef="#br0">153 28 24575,'1683'0'0,"-1526"-13"0,-9 0 0,836 11 0,-476 4 0,-473 0 0,56 9 0,-54-5 0,45 2 0,25-1 0,170 33 0,-174-22 0,-28-4 0,142 47 0,-123-30 0,0 4 0,171 92 0,-254-120 0,-1 0 0,0 0 0,0 1 0,-1 0 0,0 1 0,-1 0 0,0 0 0,0 1 0,-1 0 0,0 1 0,-1-1 0,0 1 0,0 0 0,4 17 0,-3-3 0,-1 0 0,-1 1 0,-1 0 0,-2 0 0,0 46 0,-2-30 0,1-11 0,-6 50 0,3-71 0,1 0 0,-2 0 0,1 0 0,-2 0 0,1 0 0,-1-1 0,-1 0 0,-10 17 0,-1-4 0,0 0 0,-2-1 0,0-1 0,-1-1 0,-1 0 0,-1-2 0,-1 0 0,0-1 0,-1-2 0,-1 0 0,0-2 0,-30 12 0,13-14 0,0-1 0,-1-2 0,-72 2 0,-109 17 0,-34 13 0,68-7 0,91-24 0,-31 5 0,-27 13 0,-311 10 0,-163-58 0,185-4 0,-15-35 0,-84-25 0,504 81 0,-2 0 0,0-2 0,0-2 0,-59-20 0,-109-39 0,47 17 0,132 38 0,0-2 0,2-1 0,-1-1 0,2-2 0,0-1 0,2-1 0,0-1 0,1-1 0,2-1 0,-38-50 0,49 54 0,2 0 0,0 0 0,1-1 0,1 0 0,1-1 0,-5-29 0,10 43 0,-6-20 0,1 1 0,0 0 0,1 0 0,2-1 0,-1-38 0,7-137-1365,-2 181-5461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07:28:39.522"/>
    </inkml:context>
    <inkml:brush xml:id="br0">
      <inkml:brushProperty name="width" value="0.05" units="cm"/>
      <inkml:brushProperty name="height" value="0.05" units="cm"/>
      <inkml:brushProperty name="color" value="#E71224"/>
    </inkml:brush>
  </inkml:definitions>
  <inkml:trace contextRef="#ctx0" brushRef="#br0">2130 6 24575,'-38'3'0,"0"2"0,0 2 0,0 1 0,-52 19 0,58-18 0,-1236 399 0,1173-376 0,32-11 0,-104 37 0,143-48 0,0 2 0,1 0 0,1 1 0,-33 25 0,50-33 0,0-1 0,1 1 0,0-1 0,0 1 0,1 0 0,-1 1 0,1-1 0,0 1 0,0-1 0,-3 10 0,-12 64 0,9-36 0,-5 17 0,3 0 0,2 1 0,-1 88 0,11-104 0,2 0 0,1 0 0,3 0 0,2-1 0,19 61 0,82 185 0,-61-168 0,57 209 0,-84-207 0,11 227 0,-10-57 0,-16-254 0,2-1 0,2 0 0,1-1 0,2-1 0,1 0 0,2-1 0,2 0 0,1-2 0,1 0 0,49 57 0,-14-28 0,3-1 0,3-3 0,2-3 0,78 52 0,-54-48 0,2-3 0,2-4 0,3-4 0,2-4 0,2-5 0,1-3 0,161 34 0,44-18 0,1-14 0,2-13 0,329-14 0,-583-13 0,-1-2 0,1-3 0,-2-2 0,69-19 0,-98 20 0,0-1 0,-1-1 0,0-1 0,-1-1 0,0-1 0,-1 0 0,0-2 0,-1-1 0,-1 0 0,0-1 0,-1-1 0,15-19 0,-4-2 0,-2-2 0,-1-2 0,-3 0 0,-1-1 0,-2-1 0,-2-1 0,17-69 0,47-339 0,-73 396 0,25-237 0,-8-501 0,-31 696 0,-3 1 0,-5 0 0,-4 0 0,-5 1 0,-4 2 0,-3 1 0,-80-165 0,77 187 0,-122-239 0,112 234 0,-100-135 0,125 192 0,0 0 0,-1 2 0,-1 0 0,-39-27 0,-96-45 0,92 60 0,-1 2 0,-106-29 0,-140-16 0,307 72 0,-198-57 0,143 38 0,-2 3 0,-98-17 0,81 29 0,-118 7 0,63 2 0,99-5-82,13 1-346,0 0 1,-40 5-1,38 1-6398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07:28:47.222"/>
    </inkml:context>
    <inkml:brush xml:id="br0">
      <inkml:brushProperty name="width" value="0.05" units="cm"/>
      <inkml:brushProperty name="height" value="0.05" units="cm"/>
      <inkml:brushProperty name="color" value="#E71224"/>
    </inkml:brush>
  </inkml:definitions>
  <inkml:trace contextRef="#ctx0" brushRef="#br0">1705 58 24575,'-251'3'0,"-493"71"0,700-66 0,-63 21 0,88-23 0,1 2 0,-1 0 0,2 1 0,-1 0 0,-28 22 0,13-6 0,20-16 0,-1 1 0,2 0 0,-1 1 0,2 1 0,-1 0 0,-13 20 0,-98 186 0,94-161 0,12-21 0,2 1 0,1 1 0,1 0 0,-12 73 0,-9 165 0,25-175 0,0 24 0,12 217 0,0-324 0,1 1 0,0-1 0,1-1 0,2 1 0,-1-1 0,2 0 0,11 19 0,12 28 0,-15-27 0,-1-3 0,-1-1 0,-1 2 0,-2 0 0,12 69 0,-22-93 0,2 18 0,2 0 0,14 52 0,-18-77 0,1 0 0,0 0 0,0-1 0,0 1 0,1-1 0,-1 0 0,1 0 0,0 0 0,0 0 0,0 0 0,0 0 0,0-1 0,7 4 0,52 22 0,-41-20 0,472 151 0,-472-153 0,22 5 0,0-2 0,1-2 0,63 2 0,134-11 0,-81-2 0,1553 4 0,-1563 8 0,228 39 0,-270-30 0,-65-11 0,24 5 0,112 3 0,1591-16 0,-1559 16 0,-4-1 0,10-16 0,172 6 0,-304 7 0,-62-6 0,0-1 0,0-1 0,0-1 0,0-2 0,31-3 0,68-9 0,1 6 0,146 8 0,-81 2 0,-79-2 0,12 1 0,0-5 0,180-28 0,-190 13 0,62-14 0,-152 26 0,-1-2 0,0 0 0,0-1 0,-1-1 0,0-1 0,-1-1 0,0 0 0,-1-2 0,-1 0 0,0 0 0,0-2 0,16-21 0,14-22 0,-2-3 0,39-73 0,63-135 0,-118 208 0,-2-1 0,26-98 0,-45 136 0,2-11 0,-1 1 0,-1-1 0,2-45 0,3-81 0,1-39 0,-15 163 0,-2 1 0,-1-1 0,-2 1 0,-2 1 0,-1-1 0,-2 2 0,-1-1 0,-2 2 0,-2 0 0,0 1 0,-38-52 0,25 47 0,-2 1 0,-2 2 0,-1 1 0,-1 2 0,-63-43 0,48 40 0,0 3 0,-57-26 0,59 37 0,0 2 0,-1 2 0,-61-11 0,-134-8 0,12 4 0,130 19 0,-1 5 0,-173 8 0,105 3 0,-2229-3 0,2330-3 0,-92-17 0,27 2 0,-372-57 0,454 67 0,0 2 0,0 2 0,-97 7 0,38 1 0,-144 4 0,208-3 0,1 2 0,-1 2 0,-54 18 0,42-11 0,0-3 0,-114 10 0,-40 7 0,155-21 0,0-3 0,0-2 0,-92-6 0,35-1 0,69 0 0,1-2 0,-1-2 0,-48-14 0,3 1 0,14 4 0,38 6 0,-1 2 0,-67-4 0,101 12-49,-62-3-609,-92 10 0,119-1-6168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07:28:53.910"/>
    </inkml:context>
    <inkml:brush xml:id="br0">
      <inkml:brushProperty name="width" value="0.05" units="cm"/>
      <inkml:brushProperty name="height" value="0.05" units="cm"/>
      <inkml:brushProperty name="color" value="#E71224"/>
    </inkml:brush>
  </inkml:definitions>
  <inkml:trace contextRef="#ctx0" brushRef="#br0">2109 53 24575,'-1244'0'0,"1181"1"0,-110 16 0,136-10 0,1 1 0,0 1 0,0 2 0,-47 22 0,33-9 0,-122 65 0,156-79 0,0 1 0,1 0 0,0 2 0,0-1 0,2 2 0,-1 0 0,-19 28 0,25-26 0,2 1 0,0 0 0,0 0 0,2 1 0,0 0 0,1-1 0,1 1 0,0 27 0,3 203 0,0-240 0,1-1 0,0 1 0,0-1 0,0 0 0,1 0 0,0 0 0,1 0 0,-1 0 0,1-1 0,1 0 0,-1 0 0,1 0 0,0 0 0,1-1 0,-1 0 0,1 0 0,0 0 0,8 5 0,-1-2 0,-1 0 0,1-1 0,1-1 0,-1 0 0,1-1 0,0 0 0,0-1 0,25 4 0,35-3 0,116-6 0,-60-2 0,-50 2 0,371 17 0,-231-8 0,-48-5 0,-64 9 0,33 1 0,-11 0 0,6 0 0,33-14 0,209 11 0,-83 2 0,-82-8 0,-63 7 0,136 3 0,-124-15 0,311 38 0,-386-27 0,2-4 0,93-6 0,124 8 0,182 10 0,-46-5 0,168 0 0,-377-16 0,1236 3 0,-1403-3 0,110-20 0,38-2 0,-190 23 0,-1-1 0,1 0 0,-1-2 0,0-1 0,-1 0 0,38-17 0,58-14 0,-79 26 0,-2 0 0,46-22 0,-72 28 0,0-1 0,0 0 0,-1-1 0,0 0 0,0-1 0,-1 0 0,0 0 0,-1-1 0,0 0 0,0-1 0,10-15 0,-11 12 0,0 1 0,-2-1 0,1 0 0,-1-1 0,-1 1 0,-1-1 0,0 0 0,0 0 0,-1 0 0,-1 0 0,-1 0 0,0 0 0,0-1 0,-2 1 0,0 0 0,0 0 0,-1 0 0,-1 1 0,0-1 0,-1 1 0,-1 0 0,0 0 0,-8-12 0,-13-23 0,-2 1 0,-57-71 0,64 92 0,-1 2 0,-1 1 0,-1 0 0,-1 2 0,-49-31 0,45 38 0,0 1 0,0 1 0,-1 2 0,-46-9 0,-4-3 0,68 18 0,-30-10 0,0 2 0,-1 2 0,0 1 0,-79-4 0,-546 16 0,499 10 0,24-1 0,-376-12 0,-74 1 0,549 4 0,-77 16 0,83-12 0,-1-2 0,-72 4 0,29-12 0,-103 0 0,-290 35 0,344-20 0,-266-9 0,215-8 0,48 4 0,-293-12 0,165-1 0,113 7 0,-65-20 0,136 13 0,-87-2 0,81 9 0,-157-32 0,79 9 0,90 15 10,41 6-698,-67-4 1,73 11-6139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08:07:54.636"/>
    </inkml:context>
    <inkml:brush xml:id="br0">
      <inkml:brushProperty name="width" value="0.05" units="cm"/>
      <inkml:brushProperty name="height" value="0.05" units="cm"/>
      <inkml:brushProperty name="color" value="#E71224"/>
    </inkml:brush>
  </inkml:definitions>
  <inkml:trace contextRef="#ctx0" brushRef="#br0">205 1 24575,'-83'1053'0,"74"-983"0,-28 359 0,22-235 0,6-96 0,-15 109 0,-3 85 0,27 88-1365,0-359-5461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08:07:56.270"/>
    </inkml:context>
    <inkml:brush xml:id="br0">
      <inkml:brushProperty name="width" value="0.05" units="cm"/>
      <inkml:brushProperty name="height" value="0.05" units="cm"/>
      <inkml:brushProperty name="color" value="#E71224"/>
    </inkml:brush>
  </inkml:definitions>
  <inkml:trace contextRef="#ctx0" brushRef="#br0">0 1 24575,'6'118'0,"5"0"0,36 161 0,-29-178 0,28 121 0,-42-211 0,0 0 0,0-1 0,1 0 0,0 0 0,1 0 0,0 0 0,1-1 0,0 0 0,0 0 0,1-1 0,0 0 0,0-1 0,1 1 0,12 7 0,-10-7 0,-4-2 0,-2-1 0,1 0 0,0-1 0,0 0 0,0 0 0,10 4 0,-13-7 0,0 0 0,1 0 0,-1 0 0,1-1 0,-1 0 0,0 1 0,1-1 0,-1-1 0,1 1 0,-1 0 0,0-1 0,1 0 0,-1 0 0,5-2 0,12-5 0,-1 0 0,0-2 0,0 0 0,-1-2 0,30-24 0,78-79 0,-98 88 0,70-68 0,-3-3 0,141-192 0,-107 107-1365,-112 156-5461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11:45:29.346"/>
    </inkml:context>
    <inkml:brush xml:id="br0">
      <inkml:brushProperty name="width" value="0.05" units="cm"/>
      <inkml:brushProperty name="height" value="0.05" units="cm"/>
      <inkml:brushProperty name="color" value="#E71224"/>
    </inkml:brush>
  </inkml:definitions>
  <inkml:trace contextRef="#ctx0" brushRef="#br0">106 968 24575,'348'-11'0,"-164"2"0,230 17 0,100 81 0,-426-71 0,398 62 0,-133-75 0,-193-7 0,1656 2 0,-1522-13 0,7 0 0,197-6 0,216-13 0,-328 6 0,3 1 0,802 26 0,-989 12 0,0 1 0,919-15 0,-1048 5 0,-1 3 0,86 20 0,-4-1 0,160 3 0,93 15 0,-328-27 0,-47-10 0,0 0 0,1-2 0,55 1 0,-59-5 0,0-2 0,0-1 0,-1-2 0,1 0 0,-1-2 0,42-14 0,150-68 0,-194 78 0,1 2 0,43-9 0,34-10 0,-83 19 0,-10 5 0,1-1 0,0 0 0,-1-1 0,0 0 0,0-1 0,0 0 0,-1 0 0,0-2 0,0 1 0,-1-1 0,15-16 0,-11 6 0,0 0 0,-1-2 0,-1 1 0,-1-1 0,-1-1 0,0 1 0,-2-2 0,0 1 0,-2-1 0,0 0 0,-2 0 0,0 0 0,0-24 0,-4 39 0,1 1 0,-1-1 0,0 1 0,0 0 0,-1-1 0,0 1 0,0 0 0,-1 0 0,1 0 0,-1 0 0,-1 1 0,1-1 0,-1 1 0,0 0 0,0 0 0,0 0 0,-1 0 0,0 1 0,1-1 0,-2 1 0,1 1 0,0-1 0,-11-4 0,-12-5 0,1 1 0,-2 2 0,-57-13 0,27 7 0,56 16 0,-306-86 0,220 66 0,-140-14 0,-548 8 0,530 23 0,-521-47 0,-95-1 0,244 17 0,587 31 0,-277-12 0,21 2 0,-296-24 0,351 26 0,-169-3 0,281 15 0,-508-16 0,-113 3 0,457 14 0,-73-4 0,-380 5 0,266 34 0,-102 3 0,-4-11 0,392-7 0,-43 3 0,171-19 0,0 2 0,1 3 0,-74 24 0,45-15 0,65-16 0,-1 1 0,1 1 0,0 0 0,0 2 0,-38 19 0,-1 6 0,-99 38 0,82-38 0,43-19 0,2 1 0,0 2 0,0 1 0,2 1 0,-38 32 0,58-41 0,0-1 0,0 1 0,1 0 0,1 1 0,0 0 0,0 1 0,1 0 0,1 0 0,0 0 0,0 1 0,2-1 0,-1 1 0,2 1 0,-1-1 0,2 0 0,0 1 0,-1 17 0,3-13 0,0 0 0,0 0 0,2 0 0,4 17 0,-4-26 0,0-1 0,1 0 0,1 0 0,-1 0 0,1-1 0,0 1 0,1-1 0,0 0 0,0 0 0,10 9 0,5 3-233,1-1-1,37 23 1,-47-34-432,14 10-6161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11:45:30.747"/>
    </inkml:context>
    <inkml:brush xml:id="br0">
      <inkml:brushProperty name="width" value="0.05" units="cm"/>
      <inkml:brushProperty name="height" value="0.05" units="cm"/>
      <inkml:brushProperty name="color" value="#E71224"/>
    </inkml:brush>
  </inkml:definitions>
  <inkml:trace contextRef="#ctx0" brushRef="#br0">1 415 24575,'1'7'0,"1"0"0,0 0 0,0-1 0,0 1 0,1 0 0,0-1 0,1 0 0,7 11 0,9 18 0,154 394 0,-162-395 0,-10-26 0,1 1 0,-1-1 0,1 0 0,1 1 0,0-1 0,0-1 0,0 1 0,1-1 0,0 0 0,1 0 0,10 10 0,-15-16 0,0 0 0,1-1 0,-1 1 0,1-1 0,-1 0 0,1 1 0,-1-1 0,1 0 0,-1 0 0,1 0 0,-1 0 0,1 0 0,-1 0 0,1 0 0,-1-1 0,0 1 0,1-1 0,-1 1 0,1-1 0,-1 1 0,0-1 0,1 0 0,-1 1 0,0-1 0,0 0 0,0 0 0,1 0 0,-1 0 0,1-2 0,32-40 0,-30 37 0,479-799 0,-428 685 129,-19 38-1623,-26 61-5332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11:45:37.757"/>
    </inkml:context>
    <inkml:brush xml:id="br0">
      <inkml:brushProperty name="width" value="0.05" units="cm"/>
      <inkml:brushProperty name="height" value="0.05" units="cm"/>
      <inkml:brushProperty name="color" value="#E71224"/>
    </inkml:brush>
  </inkml:definitions>
  <inkml:trace contextRef="#ctx0" brushRef="#br0">0 54 24575,'212'-16'0,"-116"5"0,-4 1 0,97-5 0,-140 15 0,2-2 0,-1 3 0,1 2 0,62 12 0,-27 1 0,44 11 0,-81-17 0,1-3 0,0-2 0,0-2 0,93-7 0,-27 1 0,48 1 0,195 5 0,-55 33 0,-189-18 0,174 4 0,1158-23 0,-1216 13 0,-17 1 0,499-13 0,-676-3 0,0 0 0,70-18 0,-13 2 0,91 0 0,345 6 0,-343 15 0,-146-4 0,52-9 0,34-2 0,14 15 0,72-4 0,-124-10 0,-61 6 0,48-2 0,243 9-1365,-294-1-5461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2024/9/15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extLst>
      <p:ext uri="{BB962C8B-B14F-4D97-AF65-F5344CB8AC3E}">
        <p14:creationId xmlns:p14="http://schemas.microsoft.com/office/powerpoint/2010/main" val="3085594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en-US" altLang="zh-CN" dirty="0"/>
              <a:t>CRM </a:t>
            </a:r>
            <a:r>
              <a:rPr lang="zh-CN" altLang="en-US" dirty="0"/>
              <a:t>客户关系管理  </a:t>
            </a:r>
            <a:r>
              <a:rPr lang="en-US" altLang="zh-CN" dirty="0"/>
              <a:t>Customer Relationship Management</a:t>
            </a:r>
          </a:p>
          <a:p>
            <a:r>
              <a:rPr lang="en-US" altLang="zh-CN" dirty="0"/>
              <a:t>ERP </a:t>
            </a:r>
            <a:r>
              <a:rPr lang="zh-CN" altLang="en-US" dirty="0"/>
              <a:t>企业资源计划</a:t>
            </a:r>
            <a:r>
              <a:rPr lang="zh-CN" altLang="en-US" baseline="0" dirty="0"/>
              <a:t>  </a:t>
            </a:r>
            <a:r>
              <a:rPr lang="en-US" altLang="zh-CN" dirty="0"/>
              <a:t>Enterprise Resource Planning   </a:t>
            </a:r>
            <a:r>
              <a:rPr lang="en-US" altLang="zh-CN" baseline="0" dirty="0"/>
              <a:t> </a:t>
            </a:r>
            <a:r>
              <a:rPr lang="en-US" altLang="zh-CN" sz="1200" b="0" i="0" kern="1200" dirty="0">
                <a:solidFill>
                  <a:schemeClr val="tx1"/>
                </a:solidFill>
                <a:effectLst/>
                <a:latin typeface="+mn-lt"/>
                <a:ea typeface="+mn-ea"/>
                <a:cs typeface="+mn-cs"/>
              </a:rPr>
              <a:t>ERP</a:t>
            </a:r>
            <a:r>
              <a:rPr lang="zh-CN" altLang="en-US" sz="1200" b="0" i="0" kern="1200" dirty="0">
                <a:solidFill>
                  <a:schemeClr val="tx1"/>
                </a:solidFill>
                <a:effectLst/>
                <a:latin typeface="+mn-lt"/>
                <a:ea typeface="+mn-ea"/>
                <a:cs typeface="+mn-cs"/>
              </a:rPr>
              <a:t>是一种主要面向制造行业进行物质资源、资金资源和信息资源集成一体化管理的企业信息管理系统</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电信企业计费（</a:t>
            </a:r>
            <a:r>
              <a:rPr lang="en-US" altLang="zh-CN" sz="1200" b="0" i="0" kern="1200" dirty="0">
                <a:solidFill>
                  <a:schemeClr val="tx1"/>
                </a:solidFill>
                <a:effectLst/>
                <a:latin typeface="+mn-lt"/>
                <a:ea typeface="+mn-ea"/>
                <a:cs typeface="+mn-cs"/>
              </a:rPr>
              <a:t>Billing</a:t>
            </a:r>
            <a:r>
              <a:rPr lang="zh-CN" altLang="en-US" sz="1200" b="0" i="0" kern="1200" dirty="0">
                <a:solidFill>
                  <a:schemeClr val="tx1"/>
                </a:solidFill>
                <a:effectLst/>
                <a:latin typeface="+mn-lt"/>
                <a:ea typeface="+mn-ea"/>
                <a:cs typeface="+mn-cs"/>
              </a:rPr>
              <a:t>）系统是电信支撑系统</a:t>
            </a:r>
            <a:r>
              <a:rPr lang="en-US" altLang="zh-CN" sz="1200" b="0" i="0" kern="1200" dirty="0">
                <a:solidFill>
                  <a:schemeClr val="tx1"/>
                </a:solidFill>
                <a:effectLst/>
                <a:latin typeface="+mn-lt"/>
                <a:ea typeface="+mn-ea"/>
                <a:cs typeface="+mn-cs"/>
              </a:rPr>
              <a:t>BSS/OSS</a:t>
            </a:r>
            <a:r>
              <a:rPr lang="zh-CN" altLang="en-US" sz="1200" b="0" i="0" kern="1200" dirty="0">
                <a:solidFill>
                  <a:schemeClr val="tx1"/>
                </a:solidFill>
                <a:effectLst/>
                <a:latin typeface="+mn-lt"/>
                <a:ea typeface="+mn-ea"/>
                <a:cs typeface="+mn-cs"/>
              </a:rPr>
              <a:t>的核心</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供应链</a:t>
            </a:r>
            <a:r>
              <a:rPr lang="en-US" altLang="zh-CN" sz="1200" b="0" i="0" kern="1200" dirty="0">
                <a:solidFill>
                  <a:schemeClr val="tx1"/>
                </a:solidFill>
                <a:effectLst/>
                <a:latin typeface="+mn-lt"/>
                <a:ea typeface="+mn-ea"/>
                <a:cs typeface="+mn-cs"/>
              </a:rPr>
              <a:t>(Supply Chain)</a:t>
            </a:r>
            <a:r>
              <a:rPr lang="zh-CN" altLang="en-US" sz="1200" b="0" i="0" kern="1200" dirty="0">
                <a:solidFill>
                  <a:schemeClr val="tx1"/>
                </a:solidFill>
                <a:effectLst/>
                <a:latin typeface="+mn-lt"/>
                <a:ea typeface="+mn-ea"/>
                <a:cs typeface="+mn-cs"/>
              </a:rPr>
              <a:t>是围绕核心企业</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通过对信息流、物流、资金流的控制</a:t>
            </a: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a:t>
            </a:fld>
            <a:endParaRPr lang="zh-CN" altLang="en-US"/>
          </a:p>
        </p:txBody>
      </p:sp>
    </p:spTree>
    <p:extLst>
      <p:ext uri="{BB962C8B-B14F-4D97-AF65-F5344CB8AC3E}">
        <p14:creationId xmlns:p14="http://schemas.microsoft.com/office/powerpoint/2010/main" val="1161343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data mining</a:t>
            </a:r>
            <a:r>
              <a:rPr lang="zh-CN" altLang="en-US" dirty="0"/>
              <a:t> 数据挖掘</a:t>
            </a:r>
          </a:p>
        </p:txBody>
      </p:sp>
      <p:sp>
        <p:nvSpPr>
          <p:cNvPr id="4" name="灯片编号占位符 3"/>
          <p:cNvSpPr>
            <a:spLocks noGrp="1"/>
          </p:cNvSpPr>
          <p:nvPr>
            <p:ph type="sldNum" sz="quarter" idx="10"/>
          </p:nvPr>
        </p:nvSpPr>
        <p:spPr/>
        <p:txBody>
          <a:bodyPr/>
          <a:lstStyle/>
          <a:p>
            <a:fld id="{3CC63F50-FC71-46DD-9BDC-11F985EF414C}" type="slidenum">
              <a:rPr lang="zh-CN" altLang="en-US" smtClean="0"/>
              <a:t>29</a:t>
            </a:fld>
            <a:endParaRPr lang="zh-CN" altLang="en-US"/>
          </a:p>
        </p:txBody>
      </p:sp>
    </p:spTree>
    <p:extLst>
      <p:ext uri="{BB962C8B-B14F-4D97-AF65-F5344CB8AC3E}">
        <p14:creationId xmlns:p14="http://schemas.microsoft.com/office/powerpoint/2010/main" val="2682058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TOC</a:t>
            </a:r>
            <a:r>
              <a:rPr lang="zh-CN" altLang="en-US" sz="1200" b="0" i="0" kern="1200" dirty="0">
                <a:solidFill>
                  <a:schemeClr val="tx1"/>
                </a:solidFill>
                <a:effectLst/>
                <a:latin typeface="+mn-lt"/>
                <a:ea typeface="+mn-ea"/>
                <a:cs typeface="+mn-cs"/>
              </a:rPr>
              <a:t>的领域里</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通常强调的生产方式有三种</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他们分别是</a:t>
            </a:r>
            <a:r>
              <a:rPr lang="en-US" altLang="zh-CN" sz="1200" b="0" i="0" kern="1200" dirty="0">
                <a:solidFill>
                  <a:schemeClr val="tx1"/>
                </a:solidFill>
                <a:effectLst/>
                <a:latin typeface="+mn-lt"/>
                <a:ea typeface="+mn-ea"/>
                <a:cs typeface="+mn-cs"/>
              </a:rPr>
              <a:t>MTO(Make to Order)</a:t>
            </a:r>
            <a:r>
              <a:rPr lang="zh-CN" altLang="en-US" sz="1200" b="0" i="0" kern="1200" dirty="0">
                <a:solidFill>
                  <a:schemeClr val="tx1"/>
                </a:solidFill>
                <a:effectLst/>
                <a:latin typeface="+mn-lt"/>
                <a:ea typeface="+mn-ea"/>
                <a:cs typeface="+mn-cs"/>
              </a:rPr>
              <a:t>接单式生产</a:t>
            </a:r>
            <a:r>
              <a:rPr lang="en-US" altLang="zh-CN" sz="1200" b="0" i="0" kern="1200" dirty="0">
                <a:solidFill>
                  <a:schemeClr val="tx1"/>
                </a:solidFill>
                <a:effectLst/>
                <a:latin typeface="+mn-lt"/>
                <a:ea typeface="+mn-ea"/>
                <a:cs typeface="+mn-cs"/>
              </a:rPr>
              <a:t>,MTS(Make to Stock)</a:t>
            </a:r>
            <a:r>
              <a:rPr lang="zh-CN" altLang="en-US" sz="1200" b="0" i="0" kern="1200" dirty="0">
                <a:solidFill>
                  <a:schemeClr val="tx1"/>
                </a:solidFill>
                <a:effectLst/>
                <a:latin typeface="+mn-lt"/>
                <a:ea typeface="+mn-ea"/>
                <a:cs typeface="+mn-cs"/>
              </a:rPr>
              <a:t>库存式生产</a:t>
            </a:r>
            <a:r>
              <a:rPr lang="en-US" altLang="zh-CN" sz="1200" b="0" i="0" kern="1200" dirty="0">
                <a:solidFill>
                  <a:schemeClr val="tx1"/>
                </a:solidFill>
                <a:effectLst/>
                <a:latin typeface="+mn-lt"/>
                <a:ea typeface="+mn-ea"/>
                <a:cs typeface="+mn-cs"/>
              </a:rPr>
              <a:t>,MTA(Make to Availability)</a:t>
            </a:r>
            <a:r>
              <a:rPr lang="zh-CN" altLang="en-US" sz="1200" b="0" i="0" kern="1200" dirty="0">
                <a:solidFill>
                  <a:schemeClr val="tx1"/>
                </a:solidFill>
                <a:effectLst/>
                <a:latin typeface="+mn-lt"/>
                <a:ea typeface="+mn-ea"/>
                <a:cs typeface="+mn-cs"/>
              </a:rPr>
              <a:t>为可得性而生产。</a:t>
            </a: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56</a:t>
            </a:fld>
            <a:endParaRPr lang="zh-CN" altLang="en-US"/>
          </a:p>
        </p:txBody>
      </p:sp>
    </p:spTree>
    <p:extLst>
      <p:ext uri="{BB962C8B-B14F-4D97-AF65-F5344CB8AC3E}">
        <p14:creationId xmlns:p14="http://schemas.microsoft.com/office/powerpoint/2010/main" val="1556297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decision</a:t>
            </a:r>
            <a:r>
              <a:rPr lang="zh-CN" altLang="en-US" sz="1200" b="0" i="0" kern="1200" dirty="0">
                <a:solidFill>
                  <a:schemeClr val="tx1"/>
                </a:solidFill>
                <a:effectLst/>
                <a:latin typeface="+mn-lt"/>
                <a:ea typeface="+mn-ea"/>
                <a:cs typeface="+mn-cs"/>
              </a:rPr>
              <a:t>英</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dɪˈsɪʒn</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美</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dɪˈsɪʒn</a:t>
            </a:r>
            <a:r>
              <a:rPr lang="en-US" altLang="zh-CN" sz="1200" b="0" i="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作出的</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决定，抉择</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决断</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力</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果断</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作决定</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决策</a:t>
            </a:r>
            <a:r>
              <a:rPr lang="en-US" altLang="zh-CN" sz="1200" kern="1200" dirty="0">
                <a:solidFill>
                  <a:schemeClr val="tx1"/>
                </a:solidFill>
                <a:effectLst/>
                <a:latin typeface="+mn-lt"/>
                <a:ea typeface="+mn-ea"/>
                <a:cs typeface="+mn-cs"/>
              </a:rPr>
              <a:t>;</a:t>
            </a:r>
          </a:p>
          <a:p>
            <a:endParaRPr lang="en-US" altLang="zh-CN" sz="120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making</a:t>
            </a:r>
            <a:r>
              <a:rPr lang="zh-CN" altLang="en-US" sz="1200" b="0" i="0" kern="1200" dirty="0">
                <a:solidFill>
                  <a:schemeClr val="tx1"/>
                </a:solidFill>
                <a:effectLst/>
                <a:latin typeface="+mn-lt"/>
                <a:ea typeface="+mn-ea"/>
                <a:cs typeface="+mn-cs"/>
              </a:rPr>
              <a:t>英</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meɪkɪŋ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美</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meɪkɪŋ</a:t>
            </a:r>
            <a:r>
              <a:rPr lang="en-US" altLang="zh-CN" sz="1200" b="0" i="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生产</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制造</a:t>
            </a:r>
            <a:r>
              <a:rPr lang="en-US" altLang="zh-CN" sz="1200" kern="1200" dirty="0">
                <a:solidFill>
                  <a:schemeClr val="tx1"/>
                </a:solidFill>
                <a:effectLst/>
                <a:latin typeface="+mn-lt"/>
                <a:ea typeface="+mn-ea"/>
                <a:cs typeface="+mn-cs"/>
              </a:rPr>
              <a:t>;</a:t>
            </a:r>
            <a:br>
              <a:rPr lang="zh-CN" altLang="en-US" dirty="0"/>
            </a:br>
            <a:endParaRPr lang="en-US" altLang="zh-CN" dirty="0"/>
          </a:p>
          <a:p>
            <a:r>
              <a:rPr lang="en-US" altLang="zh-CN" sz="1200" b="0" i="0" kern="1200" dirty="0">
                <a:solidFill>
                  <a:schemeClr val="tx1"/>
                </a:solidFill>
                <a:effectLst/>
                <a:latin typeface="+mn-lt"/>
                <a:ea typeface="+mn-ea"/>
                <a:cs typeface="+mn-cs"/>
              </a:rPr>
              <a:t>mission</a:t>
            </a:r>
            <a:r>
              <a:rPr lang="zh-CN" altLang="en-US" sz="1200" b="0" i="0" kern="1200" dirty="0">
                <a:solidFill>
                  <a:schemeClr val="tx1"/>
                </a:solidFill>
                <a:effectLst/>
                <a:latin typeface="+mn-lt"/>
                <a:ea typeface="+mn-ea"/>
                <a:cs typeface="+mn-cs"/>
              </a:rPr>
              <a:t>英</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mɪʃn</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美</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mɪʃn</a:t>
            </a:r>
            <a:r>
              <a:rPr lang="en-US" altLang="zh-CN" sz="1200" b="0" i="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官方使命</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使团的使命</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使团</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代表团</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执行任务的地点</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尤指在海外的</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传教，布道</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布道团</a:t>
            </a:r>
            <a:r>
              <a:rPr lang="en-US" altLang="zh-CN" sz="1200" kern="1200" dirty="0">
                <a:solidFill>
                  <a:schemeClr val="tx1"/>
                </a:solidFill>
                <a:effectLst/>
                <a:latin typeface="+mn-lt"/>
                <a:ea typeface="+mn-ea"/>
                <a:cs typeface="+mn-cs"/>
              </a:rPr>
              <a:t>;v.</a:t>
            </a:r>
            <a:r>
              <a:rPr lang="zh-CN" altLang="en-US" sz="1200" kern="1200" dirty="0">
                <a:solidFill>
                  <a:schemeClr val="tx1"/>
                </a:solidFill>
                <a:effectLst/>
                <a:latin typeface="+mn-lt"/>
                <a:ea typeface="+mn-ea"/>
                <a:cs typeface="+mn-cs"/>
              </a:rPr>
              <a:t>作艰苦的长途旅行</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尤指去许多地方</a:t>
            </a:r>
            <a:r>
              <a:rPr lang="en-US" altLang="zh-CN" sz="1200" kern="1200" dirty="0">
                <a:solidFill>
                  <a:schemeClr val="tx1"/>
                </a:solidFill>
                <a:effectLst/>
                <a:latin typeface="+mn-lt"/>
                <a:ea typeface="+mn-ea"/>
                <a:cs typeface="+mn-cs"/>
              </a:rPr>
              <a:t>);</a:t>
            </a:r>
            <a:br>
              <a:rPr lang="zh-CN" altLang="en-US" dirty="0"/>
            </a:br>
            <a:endParaRPr lang="en-US" altLang="zh-CN" dirty="0"/>
          </a:p>
          <a:p>
            <a:r>
              <a:rPr lang="en-US" altLang="zh-CN" sz="1200" b="0" i="0" kern="1200" dirty="0">
                <a:solidFill>
                  <a:schemeClr val="tx1"/>
                </a:solidFill>
                <a:effectLst/>
                <a:latin typeface="+mn-lt"/>
                <a:ea typeface="+mn-ea"/>
                <a:cs typeface="+mn-cs"/>
              </a:rPr>
              <a:t>statistical</a:t>
            </a:r>
            <a:r>
              <a:rPr lang="zh-CN" altLang="en-US" sz="1200" b="0" i="0" kern="1200" dirty="0">
                <a:solidFill>
                  <a:schemeClr val="tx1"/>
                </a:solidFill>
                <a:effectLst/>
                <a:latin typeface="+mn-lt"/>
                <a:ea typeface="+mn-ea"/>
                <a:cs typeface="+mn-cs"/>
              </a:rPr>
              <a:t>英</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stəˈtɪstɪkl</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美</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stəˈtɪstɪkl</a:t>
            </a:r>
            <a:r>
              <a:rPr lang="en-US" altLang="zh-CN" sz="1200" b="0" i="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adj.</a:t>
            </a:r>
            <a:r>
              <a:rPr lang="zh-CN" altLang="en-US" sz="1200" kern="1200" dirty="0">
                <a:solidFill>
                  <a:schemeClr val="tx1"/>
                </a:solidFill>
                <a:effectLst/>
                <a:latin typeface="+mn-lt"/>
                <a:ea typeface="+mn-ea"/>
                <a:cs typeface="+mn-cs"/>
              </a:rPr>
              <a:t>统计数据的</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统计学的</a:t>
            </a:r>
            <a:r>
              <a:rPr lang="en-US" altLang="zh-CN" sz="1200" kern="1200" dirty="0">
                <a:solidFill>
                  <a:schemeClr val="tx1"/>
                </a:solidFill>
                <a:effectLst/>
                <a:latin typeface="+mn-lt"/>
                <a:ea typeface="+mn-ea"/>
                <a:cs typeface="+mn-cs"/>
              </a:rPr>
              <a:t>;</a:t>
            </a:r>
            <a:br>
              <a:rPr lang="zh-CN" altLang="en-US" dirty="0"/>
            </a:br>
            <a:endParaRPr lang="en-US" altLang="zh-CN" dirty="0"/>
          </a:p>
          <a:p>
            <a:r>
              <a:rPr lang="en-US" altLang="zh-CN" sz="1200" b="0" i="0" kern="1200" dirty="0">
                <a:solidFill>
                  <a:schemeClr val="tx1"/>
                </a:solidFill>
                <a:effectLst/>
                <a:latin typeface="+mn-lt"/>
                <a:ea typeface="+mn-ea"/>
                <a:cs typeface="+mn-cs"/>
              </a:rPr>
              <a:t>conclusion</a:t>
            </a:r>
            <a:r>
              <a:rPr lang="zh-CN" altLang="en-US" sz="1200" b="0" i="0" kern="1200" dirty="0">
                <a:solidFill>
                  <a:schemeClr val="tx1"/>
                </a:solidFill>
                <a:effectLst/>
                <a:latin typeface="+mn-lt"/>
                <a:ea typeface="+mn-ea"/>
                <a:cs typeface="+mn-cs"/>
              </a:rPr>
              <a:t>英</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kənˈkluːʒn</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美</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kənˈkluːʒn</a:t>
            </a:r>
            <a:r>
              <a:rPr lang="en-US" altLang="zh-CN" sz="1200" b="0" i="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结论</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推论</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结束</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结果</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结尾</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结局</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签订</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达成</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缔结</a:t>
            </a:r>
            <a:r>
              <a:rPr lang="en-US" altLang="zh-CN" sz="1200" kern="1200" dirty="0">
                <a:solidFill>
                  <a:schemeClr val="tx1"/>
                </a:solidFill>
                <a:effectLst/>
                <a:latin typeface="+mn-lt"/>
                <a:ea typeface="+mn-ea"/>
                <a:cs typeface="+mn-cs"/>
              </a:rPr>
              <a:t>;</a:t>
            </a:r>
            <a:br>
              <a:rPr lang="zh-CN" altLang="en-US" dirty="0"/>
            </a:br>
            <a:br>
              <a:rPr lang="zh-CN" altLang="en-US" dirty="0"/>
            </a:b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a:t>
            </a:fld>
            <a:endParaRPr lang="zh-CN" altLang="en-US"/>
          </a:p>
        </p:txBody>
      </p:sp>
    </p:spTree>
    <p:extLst>
      <p:ext uri="{BB962C8B-B14F-4D97-AF65-F5344CB8AC3E}">
        <p14:creationId xmlns:p14="http://schemas.microsoft.com/office/powerpoint/2010/main" val="4113885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subject</a:t>
            </a:r>
            <a:r>
              <a:rPr lang="zh-CN" altLang="en-US" sz="1200" b="0" i="0" kern="1200" dirty="0">
                <a:solidFill>
                  <a:schemeClr val="tx1"/>
                </a:solidFill>
                <a:effectLst/>
                <a:latin typeface="+mn-lt"/>
                <a:ea typeface="+mn-ea"/>
                <a:cs typeface="+mn-cs"/>
              </a:rPr>
              <a:t>英</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sʌbdʒɪkt</a:t>
            </a:r>
            <a:r>
              <a:rPr lang="en-US" altLang="zh-CN" sz="1200" b="0" i="0" kern="1200" dirty="0">
                <a:solidFill>
                  <a:schemeClr val="tx1"/>
                </a:solidFill>
                <a:effectLst/>
                <a:latin typeface="+mn-lt"/>
                <a:ea typeface="+mn-ea"/>
                <a:cs typeface="+mn-cs"/>
              </a:rPr>
              <a:t> , </a:t>
            </a:r>
            <a:r>
              <a:rPr lang="en-US" altLang="zh-CN" sz="1200" b="0" i="0" kern="1200" dirty="0" err="1">
                <a:solidFill>
                  <a:schemeClr val="tx1"/>
                </a:solidFill>
                <a:effectLst/>
                <a:latin typeface="+mn-lt"/>
                <a:ea typeface="+mn-ea"/>
                <a:cs typeface="+mn-cs"/>
              </a:rPr>
              <a:t>səbˈdʒekt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美</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sʌbdʒɪkt</a:t>
            </a:r>
            <a:r>
              <a:rPr lang="en-US" altLang="zh-CN" sz="1200" b="0" i="0" kern="1200" dirty="0">
                <a:solidFill>
                  <a:schemeClr val="tx1"/>
                </a:solidFill>
                <a:effectLst/>
                <a:latin typeface="+mn-lt"/>
                <a:ea typeface="+mn-ea"/>
                <a:cs typeface="+mn-cs"/>
              </a:rPr>
              <a:t> , </a:t>
            </a:r>
            <a:r>
              <a:rPr lang="en-US" altLang="zh-CN" sz="1200" b="0" i="0" kern="1200" dirty="0" err="1">
                <a:solidFill>
                  <a:schemeClr val="tx1"/>
                </a:solidFill>
                <a:effectLst/>
                <a:latin typeface="+mn-lt"/>
                <a:ea typeface="+mn-ea"/>
                <a:cs typeface="+mn-cs"/>
              </a:rPr>
              <a:t>səbˈdʒekt</a:t>
            </a:r>
            <a:r>
              <a:rPr lang="en-US" altLang="zh-CN" sz="1200" b="0" i="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主题</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题目</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话题</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题材</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问题</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学科</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科目</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课程</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表现对象</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绘画</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或拍摄</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题材</a:t>
            </a:r>
            <a:r>
              <a:rPr lang="en-US" altLang="zh-CN" sz="1200" kern="1200" dirty="0">
                <a:solidFill>
                  <a:schemeClr val="tx1"/>
                </a:solidFill>
                <a:effectLst/>
                <a:latin typeface="+mn-lt"/>
                <a:ea typeface="+mn-ea"/>
                <a:cs typeface="+mn-cs"/>
              </a:rPr>
              <a:t>;</a:t>
            </a:r>
            <a:br>
              <a:rPr lang="zh-CN" altLang="en-US" dirty="0"/>
            </a:br>
            <a:endParaRPr lang="en-US" altLang="zh-CN" dirty="0"/>
          </a:p>
          <a:p>
            <a:endParaRPr lang="en-US" altLang="zh-CN" dirty="0"/>
          </a:p>
          <a:p>
            <a:r>
              <a:rPr lang="en-US" altLang="zh-CN" sz="1200" b="0" i="0" kern="1200" dirty="0">
                <a:solidFill>
                  <a:schemeClr val="tx1"/>
                </a:solidFill>
                <a:effectLst/>
                <a:latin typeface="+mn-lt"/>
                <a:ea typeface="+mn-ea"/>
                <a:cs typeface="+mn-cs"/>
              </a:rPr>
              <a:t>oriented</a:t>
            </a:r>
            <a:r>
              <a:rPr lang="zh-CN" altLang="en-US" sz="1200" b="0" i="0" kern="1200" dirty="0">
                <a:solidFill>
                  <a:schemeClr val="tx1"/>
                </a:solidFill>
                <a:effectLst/>
                <a:latin typeface="+mn-lt"/>
                <a:ea typeface="+mn-ea"/>
                <a:cs typeface="+mn-cs"/>
              </a:rPr>
              <a:t>英</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ɔːrientɪd</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美</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ɔːrientɪd</a:t>
            </a:r>
            <a:r>
              <a:rPr lang="en-US" altLang="zh-CN" sz="1200" b="0" i="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v.</a:t>
            </a:r>
            <a:r>
              <a:rPr lang="zh-CN" altLang="en-US" sz="1200" kern="1200" dirty="0">
                <a:solidFill>
                  <a:schemeClr val="tx1"/>
                </a:solidFill>
                <a:effectLst/>
                <a:latin typeface="+mn-lt"/>
                <a:ea typeface="+mn-ea"/>
                <a:cs typeface="+mn-cs"/>
              </a:rPr>
              <a:t>朝向</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面对</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确定方向</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使适应</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确定方位</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认识方向</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熟悉</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适应</a:t>
            </a:r>
            <a:r>
              <a:rPr lang="en-US" altLang="zh-CN" sz="1200" kern="1200" dirty="0">
                <a:solidFill>
                  <a:schemeClr val="tx1"/>
                </a:solidFill>
                <a:effectLst/>
                <a:latin typeface="+mn-lt"/>
                <a:ea typeface="+mn-ea"/>
                <a:cs typeface="+mn-cs"/>
              </a:rPr>
              <a:t>;</a:t>
            </a:r>
            <a:br>
              <a:rPr lang="zh-CN" altLang="en-US" dirty="0"/>
            </a:b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a:t>
            </a:fld>
            <a:endParaRPr lang="zh-CN" altLang="en-US"/>
          </a:p>
        </p:txBody>
      </p:sp>
    </p:spTree>
    <p:extLst>
      <p:ext uri="{BB962C8B-B14F-4D97-AF65-F5344CB8AC3E}">
        <p14:creationId xmlns:p14="http://schemas.microsoft.com/office/powerpoint/2010/main" val="502934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19</a:t>
            </a:fld>
            <a:endParaRPr lang="zh-CN" altLang="en-US"/>
          </a:p>
        </p:txBody>
      </p:sp>
    </p:spTree>
    <p:extLst>
      <p:ext uri="{BB962C8B-B14F-4D97-AF65-F5344CB8AC3E}">
        <p14:creationId xmlns:p14="http://schemas.microsoft.com/office/powerpoint/2010/main" val="1366454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subject</a:t>
            </a:r>
            <a:r>
              <a:rPr lang="zh-CN" altLang="en-US" sz="1200" b="0" i="0" kern="1200" dirty="0">
                <a:solidFill>
                  <a:schemeClr val="tx1"/>
                </a:solidFill>
                <a:effectLst/>
                <a:latin typeface="+mn-lt"/>
                <a:ea typeface="+mn-ea"/>
                <a:cs typeface="+mn-cs"/>
              </a:rPr>
              <a:t>英</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sʌbdʒɪkt</a:t>
            </a:r>
            <a:r>
              <a:rPr lang="en-US" altLang="zh-CN" sz="1200" b="0" i="0" kern="1200" dirty="0">
                <a:solidFill>
                  <a:schemeClr val="tx1"/>
                </a:solidFill>
                <a:effectLst/>
                <a:latin typeface="+mn-lt"/>
                <a:ea typeface="+mn-ea"/>
                <a:cs typeface="+mn-cs"/>
              </a:rPr>
              <a:t> , </a:t>
            </a:r>
            <a:r>
              <a:rPr lang="en-US" altLang="zh-CN" sz="1200" b="0" i="0" kern="1200" dirty="0" err="1">
                <a:solidFill>
                  <a:schemeClr val="tx1"/>
                </a:solidFill>
                <a:effectLst/>
                <a:latin typeface="+mn-lt"/>
                <a:ea typeface="+mn-ea"/>
                <a:cs typeface="+mn-cs"/>
              </a:rPr>
              <a:t>səbˈdʒekt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美</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sʌbdʒɪkt</a:t>
            </a:r>
            <a:r>
              <a:rPr lang="en-US" altLang="zh-CN" sz="1200" b="0" i="0" kern="1200" dirty="0">
                <a:solidFill>
                  <a:schemeClr val="tx1"/>
                </a:solidFill>
                <a:effectLst/>
                <a:latin typeface="+mn-lt"/>
                <a:ea typeface="+mn-ea"/>
                <a:cs typeface="+mn-cs"/>
              </a:rPr>
              <a:t> , </a:t>
            </a:r>
            <a:r>
              <a:rPr lang="en-US" altLang="zh-CN" sz="1200" b="0" i="0" kern="1200" dirty="0" err="1">
                <a:solidFill>
                  <a:schemeClr val="tx1"/>
                </a:solidFill>
                <a:effectLst/>
                <a:latin typeface="+mn-lt"/>
                <a:ea typeface="+mn-ea"/>
                <a:cs typeface="+mn-cs"/>
              </a:rPr>
              <a:t>səbˈdʒekt</a:t>
            </a:r>
            <a:r>
              <a:rPr lang="en-US" altLang="zh-CN" sz="1200" b="0" i="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主题</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题目</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话题</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题材</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问题</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学科</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科目</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课程</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表现对象</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绘画</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或拍摄</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题材</a:t>
            </a:r>
            <a:r>
              <a:rPr lang="en-US" altLang="zh-CN" sz="1200" kern="1200" dirty="0">
                <a:solidFill>
                  <a:schemeClr val="tx1"/>
                </a:solidFill>
                <a:effectLst/>
                <a:latin typeface="+mn-lt"/>
                <a:ea typeface="+mn-ea"/>
                <a:cs typeface="+mn-cs"/>
              </a:rPr>
              <a:t>;</a:t>
            </a:r>
            <a:br>
              <a:rPr lang="zh-CN" altLang="en-US" dirty="0"/>
            </a:br>
            <a:endParaRPr lang="en-US" altLang="zh-CN" dirty="0"/>
          </a:p>
          <a:p>
            <a:endParaRPr lang="en-US" altLang="zh-CN" dirty="0"/>
          </a:p>
          <a:p>
            <a:r>
              <a:rPr lang="en-US" altLang="zh-CN" sz="1200" b="0" i="0" kern="1200" dirty="0">
                <a:solidFill>
                  <a:schemeClr val="tx1"/>
                </a:solidFill>
                <a:effectLst/>
                <a:latin typeface="+mn-lt"/>
                <a:ea typeface="+mn-ea"/>
                <a:cs typeface="+mn-cs"/>
              </a:rPr>
              <a:t>oriented</a:t>
            </a:r>
            <a:r>
              <a:rPr lang="zh-CN" altLang="en-US" sz="1200" b="0" i="0" kern="1200" dirty="0">
                <a:solidFill>
                  <a:schemeClr val="tx1"/>
                </a:solidFill>
                <a:effectLst/>
                <a:latin typeface="+mn-lt"/>
                <a:ea typeface="+mn-ea"/>
                <a:cs typeface="+mn-cs"/>
              </a:rPr>
              <a:t>英</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ɔːrientɪd</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美</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ɔːrientɪd</a:t>
            </a:r>
            <a:r>
              <a:rPr lang="en-US" altLang="zh-CN" sz="1200" b="0" i="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v.</a:t>
            </a:r>
            <a:r>
              <a:rPr lang="zh-CN" altLang="en-US" sz="1200" kern="1200" dirty="0">
                <a:solidFill>
                  <a:schemeClr val="tx1"/>
                </a:solidFill>
                <a:effectLst/>
                <a:latin typeface="+mn-lt"/>
                <a:ea typeface="+mn-ea"/>
                <a:cs typeface="+mn-cs"/>
              </a:rPr>
              <a:t>朝向</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面对</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确定方向</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使适应</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确定方位</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认识方向</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熟悉</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适应</a:t>
            </a:r>
            <a:r>
              <a:rPr lang="en-US" altLang="zh-CN" sz="1200" kern="1200" dirty="0">
                <a:solidFill>
                  <a:schemeClr val="tx1"/>
                </a:solidFill>
                <a:effectLst/>
                <a:latin typeface="+mn-lt"/>
                <a:ea typeface="+mn-ea"/>
                <a:cs typeface="+mn-cs"/>
              </a:rPr>
              <a:t>;</a:t>
            </a:r>
            <a:br>
              <a:rPr lang="zh-CN" altLang="en-US" dirty="0"/>
            </a:b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a:t>
            </a:fld>
            <a:endParaRPr lang="zh-CN" altLang="en-US"/>
          </a:p>
        </p:txBody>
      </p:sp>
    </p:spTree>
    <p:extLst>
      <p:ext uri="{BB962C8B-B14F-4D97-AF65-F5344CB8AC3E}">
        <p14:creationId xmlns:p14="http://schemas.microsoft.com/office/powerpoint/2010/main" val="2142809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integrated</a:t>
            </a:r>
            <a:r>
              <a:rPr lang="zh-CN" altLang="en-US" sz="1200" b="0" i="0" kern="1200" dirty="0">
                <a:solidFill>
                  <a:schemeClr val="tx1"/>
                </a:solidFill>
                <a:effectLst/>
                <a:latin typeface="+mn-lt"/>
                <a:ea typeface="+mn-ea"/>
                <a:cs typeface="+mn-cs"/>
              </a:rPr>
              <a:t>英</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ɪntɪɡreɪtɪd</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美</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ɪntɪɡreɪtɪd</a:t>
            </a:r>
            <a:r>
              <a:rPr lang="en-US" altLang="zh-CN" sz="1200" b="0" i="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adj.</a:t>
            </a:r>
            <a:r>
              <a:rPr lang="zh-CN" altLang="en-US" sz="1200" kern="1200" dirty="0">
                <a:solidFill>
                  <a:schemeClr val="tx1"/>
                </a:solidFill>
                <a:effectLst/>
                <a:latin typeface="+mn-lt"/>
                <a:ea typeface="+mn-ea"/>
                <a:cs typeface="+mn-cs"/>
              </a:rPr>
              <a:t>各部分密切协调的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综合的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完整统一的</a:t>
            </a:r>
            <a:r>
              <a:rPr lang="en-US" altLang="zh-CN" sz="1200" kern="1200" dirty="0">
                <a:solidFill>
                  <a:schemeClr val="tx1"/>
                </a:solidFill>
                <a:effectLst/>
                <a:latin typeface="+mn-lt"/>
                <a:ea typeface="+mn-ea"/>
                <a:cs typeface="+mn-cs"/>
              </a:rPr>
              <a:t>;v.(</a:t>
            </a:r>
            <a:r>
              <a:rPr lang="zh-CN" altLang="en-US" sz="1200" kern="1200" dirty="0">
                <a:solidFill>
                  <a:schemeClr val="tx1"/>
                </a:solidFill>
                <a:effectLst/>
                <a:latin typeface="+mn-lt"/>
                <a:ea typeface="+mn-ea"/>
                <a:cs typeface="+mn-cs"/>
              </a:rPr>
              <a:t>使</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合并，成为一体</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使</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加入，融入群体</a:t>
            </a:r>
            <a:r>
              <a:rPr lang="en-US" altLang="zh-CN" sz="1200" kern="1200" dirty="0">
                <a:solidFill>
                  <a:schemeClr val="tx1"/>
                </a:solidFill>
                <a:effectLst/>
                <a:latin typeface="+mn-lt"/>
                <a:ea typeface="+mn-ea"/>
                <a:cs typeface="+mn-cs"/>
              </a:rPr>
              <a:t>;</a:t>
            </a:r>
            <a:br>
              <a:rPr lang="zh-CN" altLang="en-US" dirty="0"/>
            </a:b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a:t>
            </a:fld>
            <a:endParaRPr lang="zh-CN" altLang="en-US"/>
          </a:p>
        </p:txBody>
      </p:sp>
    </p:spTree>
    <p:extLst>
      <p:ext uri="{BB962C8B-B14F-4D97-AF65-F5344CB8AC3E}">
        <p14:creationId xmlns:p14="http://schemas.microsoft.com/office/powerpoint/2010/main" val="3465612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integrated</a:t>
            </a:r>
            <a:r>
              <a:rPr lang="zh-CN" altLang="en-US" sz="1200" b="0" i="0" kern="1200" dirty="0">
                <a:solidFill>
                  <a:schemeClr val="tx1"/>
                </a:solidFill>
                <a:effectLst/>
                <a:latin typeface="+mn-lt"/>
                <a:ea typeface="+mn-ea"/>
                <a:cs typeface="+mn-cs"/>
              </a:rPr>
              <a:t>英</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ɪntɪɡreɪtɪd</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美</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ɪntɪɡreɪtɪd</a:t>
            </a:r>
            <a:r>
              <a:rPr lang="en-US" altLang="zh-CN" sz="1200" b="0" i="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adj.</a:t>
            </a:r>
            <a:r>
              <a:rPr lang="zh-CN" altLang="en-US" sz="1200" kern="1200" dirty="0">
                <a:solidFill>
                  <a:schemeClr val="tx1"/>
                </a:solidFill>
                <a:effectLst/>
                <a:latin typeface="+mn-lt"/>
                <a:ea typeface="+mn-ea"/>
                <a:cs typeface="+mn-cs"/>
              </a:rPr>
              <a:t>各部分密切协调的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综合的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完整统一的</a:t>
            </a:r>
            <a:r>
              <a:rPr lang="en-US" altLang="zh-CN" sz="1200" kern="1200" dirty="0">
                <a:solidFill>
                  <a:schemeClr val="tx1"/>
                </a:solidFill>
                <a:effectLst/>
                <a:latin typeface="+mn-lt"/>
                <a:ea typeface="+mn-ea"/>
                <a:cs typeface="+mn-cs"/>
              </a:rPr>
              <a:t>;v.(</a:t>
            </a:r>
            <a:r>
              <a:rPr lang="zh-CN" altLang="en-US" sz="1200" kern="1200" dirty="0">
                <a:solidFill>
                  <a:schemeClr val="tx1"/>
                </a:solidFill>
                <a:effectLst/>
                <a:latin typeface="+mn-lt"/>
                <a:ea typeface="+mn-ea"/>
                <a:cs typeface="+mn-cs"/>
              </a:rPr>
              <a:t>使</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合并，成为一体</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使</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加入，融入群体</a:t>
            </a:r>
            <a:r>
              <a:rPr lang="en-US" altLang="zh-CN" sz="1200" kern="1200" dirty="0">
                <a:solidFill>
                  <a:schemeClr val="tx1"/>
                </a:solidFill>
                <a:effectLst/>
                <a:latin typeface="+mn-lt"/>
                <a:ea typeface="+mn-ea"/>
                <a:cs typeface="+mn-cs"/>
              </a:rPr>
              <a:t>;</a:t>
            </a:r>
            <a:br>
              <a:rPr lang="zh-CN" altLang="en-US"/>
            </a:br>
            <a:endParaRPr lang="zh-CN" altLang="en-US"/>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a:t>
            </a:fld>
            <a:endParaRPr lang="zh-CN" altLang="en-US"/>
          </a:p>
        </p:txBody>
      </p:sp>
    </p:spTree>
    <p:extLst>
      <p:ext uri="{BB962C8B-B14F-4D97-AF65-F5344CB8AC3E}">
        <p14:creationId xmlns:p14="http://schemas.microsoft.com/office/powerpoint/2010/main" val="2376736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volatile</a:t>
            </a:r>
            <a:r>
              <a:rPr lang="zh-CN" altLang="en-US" sz="1200" b="0" i="0" kern="1200" dirty="0">
                <a:solidFill>
                  <a:schemeClr val="tx1"/>
                </a:solidFill>
                <a:effectLst/>
                <a:latin typeface="+mn-lt"/>
                <a:ea typeface="+mn-ea"/>
                <a:cs typeface="+mn-cs"/>
              </a:rPr>
              <a:t>英</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vɒlətaɪl</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美</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vɑːlətl</a:t>
            </a:r>
            <a:r>
              <a:rPr lang="en-US" altLang="zh-CN" sz="1200" b="0" i="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adj.</a:t>
            </a:r>
            <a:r>
              <a:rPr lang="zh-CN" altLang="en-US" sz="1200" kern="1200" dirty="0">
                <a:solidFill>
                  <a:schemeClr val="tx1"/>
                </a:solidFill>
                <a:effectLst/>
                <a:latin typeface="+mn-lt"/>
                <a:ea typeface="+mn-ea"/>
                <a:cs typeface="+mn-cs"/>
              </a:rPr>
              <a:t>易变的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无定性的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无常性的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可能急剧波动的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不稳定的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易恶化的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易挥发的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易发散的</a:t>
            </a:r>
            <a:r>
              <a:rPr lang="en-US" altLang="zh-CN" sz="1200" kern="1200" dirty="0">
                <a:solidFill>
                  <a:schemeClr val="tx1"/>
                </a:solidFill>
                <a:effectLst/>
                <a:latin typeface="+mn-lt"/>
                <a:ea typeface="+mn-ea"/>
                <a:cs typeface="+mn-cs"/>
              </a:rPr>
              <a:t>;</a:t>
            </a:r>
            <a:br>
              <a:rPr lang="zh-CN" altLang="en-US" dirty="0"/>
            </a:b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a:t>
            </a:fld>
            <a:endParaRPr lang="zh-CN" altLang="en-US"/>
          </a:p>
        </p:txBody>
      </p:sp>
    </p:spTree>
    <p:extLst>
      <p:ext uri="{BB962C8B-B14F-4D97-AF65-F5344CB8AC3E}">
        <p14:creationId xmlns:p14="http://schemas.microsoft.com/office/powerpoint/2010/main" val="2301028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variant</a:t>
            </a:r>
            <a:r>
              <a:rPr lang="zh-CN" altLang="en-US" sz="1200" b="0" i="0" kern="1200" dirty="0">
                <a:solidFill>
                  <a:schemeClr val="tx1"/>
                </a:solidFill>
                <a:effectLst/>
                <a:latin typeface="+mn-lt"/>
                <a:ea typeface="+mn-ea"/>
                <a:cs typeface="+mn-cs"/>
              </a:rPr>
              <a:t>英</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veəriənt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美</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veriənt</a:t>
            </a:r>
            <a:r>
              <a:rPr lang="en-US" altLang="zh-CN" sz="1200" b="0" i="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变种</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变体</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变形</a:t>
            </a:r>
            <a:r>
              <a:rPr lang="en-US" altLang="zh-CN" sz="1200" kern="1200" dirty="0">
                <a:solidFill>
                  <a:schemeClr val="tx1"/>
                </a:solidFill>
                <a:effectLst/>
                <a:latin typeface="+mn-lt"/>
                <a:ea typeface="+mn-ea"/>
                <a:cs typeface="+mn-cs"/>
              </a:rPr>
              <a:t>;adj.</a:t>
            </a:r>
            <a:r>
              <a:rPr lang="zh-CN" altLang="en-US" sz="1200" kern="1200" dirty="0">
                <a:solidFill>
                  <a:schemeClr val="tx1"/>
                </a:solidFill>
                <a:effectLst/>
                <a:latin typeface="+mn-lt"/>
                <a:ea typeface="+mn-ea"/>
                <a:cs typeface="+mn-cs"/>
              </a:rPr>
              <a:t>变异的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不同的，相异的，不一致的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多样的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易变的，不定的</a:t>
            </a:r>
            <a:r>
              <a:rPr lang="en-US" altLang="zh-CN" sz="1200" kern="1200" dirty="0">
                <a:solidFill>
                  <a:schemeClr val="tx1"/>
                </a:solidFill>
                <a:effectLst/>
                <a:latin typeface="+mn-lt"/>
                <a:ea typeface="+mn-ea"/>
                <a:cs typeface="+mn-cs"/>
              </a:rPr>
              <a:t>;</a:t>
            </a:r>
            <a:br>
              <a:rPr lang="zh-CN" altLang="en-US" dirty="0"/>
            </a:b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a:t>
            </a:fld>
            <a:endParaRPr lang="zh-CN" altLang="en-US"/>
          </a:p>
        </p:txBody>
      </p:sp>
    </p:spTree>
    <p:extLst>
      <p:ext uri="{BB962C8B-B14F-4D97-AF65-F5344CB8AC3E}">
        <p14:creationId xmlns:p14="http://schemas.microsoft.com/office/powerpoint/2010/main" val="843678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69F54-72BF-044A-89E7-CDAF75E947E3}"/>
              </a:ext>
            </a:extLst>
          </p:cNvPr>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a:extLst>
              <a:ext uri="{FF2B5EF4-FFF2-40B4-BE49-F238E27FC236}">
                <a16:creationId xmlns:a16="http://schemas.microsoft.com/office/drawing/2014/main" id="{FE68CD30-ECD6-A642-8C7F-BA42D1249DFD}"/>
              </a:ext>
            </a:extLst>
          </p:cNvPr>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extLst>
      <p:ext uri="{BB962C8B-B14F-4D97-AF65-F5344CB8AC3E}">
        <p14:creationId xmlns:p14="http://schemas.microsoft.com/office/powerpoint/2010/main" val="58872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88898513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639914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461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E5CC542A-FF04-5243-BA82-1AC7B0A112E0}"/>
              </a:ext>
            </a:extLst>
          </p:cNvPr>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8627675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a:extLst>
              <a:ext uri="{FF2B5EF4-FFF2-40B4-BE49-F238E27FC236}">
                <a16:creationId xmlns:a16="http://schemas.microsoft.com/office/drawing/2014/main" id="{FB933948-E99B-AD48-8B41-DEA66BC8FB53}"/>
              </a:ext>
            </a:extLst>
          </p:cNvPr>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4613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037497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id="{9947CB16-8D08-5242-A2E0-936DC1D438F6}"/>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2908806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678CE99-982F-E747-B6C5-B29DECDE389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88D105DB-24C1-B042-AF5E-89B957331250}"/>
              </a:ext>
            </a:extLst>
          </p:cNvPr>
          <p:cNvSpPr>
            <a:spLocks noGrp="1"/>
          </p:cNvSpPr>
          <p:nvPr>
            <p:ph type="body" sz="quarter" idx="11" hasCustomPrompt="1"/>
          </p:nvPr>
        </p:nvSpPr>
        <p:spPr>
          <a:xfrm>
            <a:off x="710879" y="9349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58871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9C0915B4-3DAF-C444-883E-818CAE39A5B1}"/>
              </a:ext>
            </a:extLst>
          </p:cNvPr>
          <p:cNvSpPr>
            <a:spLocks noGrp="1"/>
          </p:cNvSpPr>
          <p:nvPr>
            <p:ph type="body" sz="quarter" idx="11" hasCustomPrompt="1"/>
          </p:nvPr>
        </p:nvSpPr>
        <p:spPr>
          <a:xfrm>
            <a:off x="710880" y="94509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357163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11824831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8063303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414583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4694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a:extLst>
              <a:ext uri="{FF2B5EF4-FFF2-40B4-BE49-F238E27FC236}">
                <a16:creationId xmlns:a16="http://schemas.microsoft.com/office/drawing/2014/main" id="{493FA365-EB18-4C49-B470-79A013EED4C7}"/>
              </a:ext>
            </a:extLst>
          </p:cNvPr>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36113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41700943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AB6E3BD-F819-724D-9482-568CE7A3A1F8}"/>
              </a:ext>
            </a:extLst>
          </p:cNvPr>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id="{19BD6F73-BC4E-714F-81EB-5276C9B1460A}"/>
              </a:ext>
            </a:extLst>
          </p:cNvPr>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id="{93788A09-8D86-D048-B1A9-A02E86D4E252}"/>
              </a:ext>
            </a:extLst>
          </p:cNvPr>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id="{B9328185-789E-DD42-AA27-851035E2E6BA}"/>
              </a:ext>
            </a:extLst>
          </p:cNvPr>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id="{5F2080FE-05C6-2340-B7D7-FCDE4D780420}"/>
              </a:ext>
            </a:extLst>
          </p:cNvPr>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id="{990C36A6-06C1-0647-8725-306AE7D5DB42}"/>
              </a:ext>
            </a:extLst>
          </p:cNvPr>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a:extLst>
              <a:ext uri="{FF2B5EF4-FFF2-40B4-BE49-F238E27FC236}">
                <a16:creationId xmlns:a16="http://schemas.microsoft.com/office/drawing/2014/main" id="{C9A22D05-8FDB-7546-BB47-01F708903CCD}"/>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id="{9C7A4DAB-DC8A-9A43-A443-C9AE1D1E2698}"/>
              </a:ext>
            </a:extLst>
          </p:cNvPr>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40339224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151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371310779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869081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extLst>
      <p:ext uri="{BB962C8B-B14F-4D97-AF65-F5344CB8AC3E}">
        <p14:creationId xmlns:p14="http://schemas.microsoft.com/office/powerpoint/2010/main" val="2196259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39209-2A8D-D940-8FA0-61988543E499}"/>
              </a:ext>
            </a:extLst>
          </p:cNvPr>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a:extLst>
              <a:ext uri="{FF2B5EF4-FFF2-40B4-BE49-F238E27FC236}">
                <a16:creationId xmlns:a16="http://schemas.microsoft.com/office/drawing/2014/main" id="{CA56E57C-1F68-E948-87DC-0FF15A8C7DE7}"/>
              </a:ext>
            </a:extLst>
          </p:cNvPr>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a:extLst>
              <a:ext uri="{FF2B5EF4-FFF2-40B4-BE49-F238E27FC236}">
                <a16:creationId xmlns:a16="http://schemas.microsoft.com/office/drawing/2014/main" id="{01590D97-7CA9-B247-806A-885950A786CD}"/>
              </a:ext>
            </a:extLst>
          </p:cNvPr>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198760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D1003EB-0D97-5849-AC50-BFB3EDAA3B2B}"/>
              </a:ext>
            </a:extLst>
          </p:cNvPr>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a:extLst>
              <a:ext uri="{FF2B5EF4-FFF2-40B4-BE49-F238E27FC236}">
                <a16:creationId xmlns:a16="http://schemas.microsoft.com/office/drawing/2014/main" id="{0C8E5D29-3E75-FC46-80C9-2080D9268EBF}"/>
              </a:ext>
            </a:extLst>
          </p:cNvPr>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3315334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045803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4088815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5.xml"/><Relationship Id="rId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4.png"/><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D359BD9D-8F8C-A44C-91CC-CA8F5146AA4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a:extLst>
              <a:ext uri="{FF2B5EF4-FFF2-40B4-BE49-F238E27FC236}">
                <a16:creationId xmlns:a16="http://schemas.microsoft.com/office/drawing/2014/main" id="{6F51DA0D-EA98-B14B-A35B-7EDF8DBC5804}"/>
              </a:ext>
            </a:extLst>
          </p:cNvPr>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 fmla="*/ 0 w 1034350"/>
              <a:gd name="connsiteY0" fmla="*/ 1136649 h 1136649"/>
              <a:gd name="connsiteX1" fmla="*/ 0 w 1034350"/>
              <a:gd name="connsiteY1" fmla="*/ 0 h 1136649"/>
              <a:gd name="connsiteX2" fmla="*/ 750188 w 1034350"/>
              <a:gd name="connsiteY2" fmla="*/ 0 h 1136649"/>
              <a:gd name="connsiteX3" fmla="*/ 1034350 w 1034350"/>
              <a:gd name="connsiteY3" fmla="*/ 568325 h 1136649"/>
              <a:gd name="connsiteX4" fmla="*/ 750188 w 1034350"/>
              <a:gd name="connsiteY4" fmla="*/ 1136649 h 1136649"/>
              <a:gd name="connsiteX5" fmla="*/ 0 w 1034350"/>
              <a:gd name="connsiteY5" fmla="*/ 1136649 h 113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a:extLst>
              <a:ext uri="{FF2B5EF4-FFF2-40B4-BE49-F238E27FC236}">
                <a16:creationId xmlns:a16="http://schemas.microsoft.com/office/drawing/2014/main" id="{B0F52978-FC9E-FC46-A244-4605B31E7CC6}"/>
              </a:ext>
            </a:extLst>
          </p:cNvPr>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a:extLst>
              <a:ext uri="{FF2B5EF4-FFF2-40B4-BE49-F238E27FC236}">
                <a16:creationId xmlns:a16="http://schemas.microsoft.com/office/drawing/2014/main" id="{6677D3A6-DA28-9444-815A-4524D9FED995}"/>
              </a:ext>
            </a:extLst>
          </p:cNvPr>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a:extLst>
              <a:ext uri="{FF2B5EF4-FFF2-40B4-BE49-F238E27FC236}">
                <a16:creationId xmlns:a16="http://schemas.microsoft.com/office/drawing/2014/main" id="{B3967B50-7DD6-B247-97B6-4844195F68D5}"/>
              </a:ext>
            </a:extLst>
          </p:cNvPr>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a:extLst>
              <a:ext uri="{FF2B5EF4-FFF2-40B4-BE49-F238E27FC236}">
                <a16:creationId xmlns:a16="http://schemas.microsoft.com/office/drawing/2014/main" id="{4C290A33-8D65-DC47-BE12-79B4B22A299D}"/>
              </a:ext>
            </a:extLst>
          </p:cNvPr>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a:extLst>
              <a:ext uri="{FF2B5EF4-FFF2-40B4-BE49-F238E27FC236}">
                <a16:creationId xmlns:a16="http://schemas.microsoft.com/office/drawing/2014/main" id="{E0867641-ABCE-C84A-84A4-696E52E6543B}"/>
              </a:ext>
            </a:extLst>
          </p:cNvPr>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a:extLst>
              <a:ext uri="{FF2B5EF4-FFF2-40B4-BE49-F238E27FC236}">
                <a16:creationId xmlns:a16="http://schemas.microsoft.com/office/drawing/2014/main" id="{3DC81806-A479-FD47-B1B6-A77189F32D48}"/>
              </a:ext>
            </a:extLst>
          </p:cNvPr>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a:extLst>
              <a:ext uri="{FF2B5EF4-FFF2-40B4-BE49-F238E27FC236}">
                <a16:creationId xmlns:a16="http://schemas.microsoft.com/office/drawing/2014/main" id="{D15987B7-89CB-8549-AEE5-ADD4AED257B7}"/>
              </a:ext>
            </a:extLst>
          </p:cNvPr>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382A540C-45FC-EB45-96D5-1EA0511DAF21}"/>
              </a:ext>
            </a:extLst>
          </p:cNvPr>
          <p:cNvCxnSpPr>
            <a:cxnSpLocks/>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28569DD6-18D5-5D45-BC4E-E4C2727B945C}"/>
              </a:ext>
            </a:extLst>
          </p:cNvPr>
          <p:cNvCxnSpPr>
            <a:cxnSpLocks/>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60066"/>
      </p:ext>
    </p:extLst>
  </p:cSld>
  <p:clrMap bg1="lt1" tx1="dk1" bg2="lt2" tx2="dk2" accent1="accent1" accent2="accent2" accent3="accent3" accent4="accent4" accent5="accent5" accent6="accent6" hlink="hlink" folHlink="folHlink"/>
  <p:sldLayoutIdLst>
    <p:sldLayoutId id="2147483697"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grpSp>
        <p:nvGrpSpPr>
          <p:cNvPr id="5" name="组合 4">
            <a:extLst>
              <a:ext uri="{FF2B5EF4-FFF2-40B4-BE49-F238E27FC236}">
                <a16:creationId xmlns:a16="http://schemas.microsoft.com/office/drawing/2014/main" id="{3A7F5CA1-11F4-B94D-84AE-F6E3E12DEC4D}"/>
              </a:ext>
            </a:extLst>
          </p:cNvPr>
          <p:cNvGrpSpPr/>
          <p:nvPr userDrawn="1"/>
        </p:nvGrpSpPr>
        <p:grpSpPr>
          <a:xfrm>
            <a:off x="2126595" y="2260317"/>
            <a:ext cx="2280944" cy="1168683"/>
            <a:chOff x="1984355" y="1223746"/>
            <a:chExt cx="2280944" cy="1168683"/>
          </a:xfrm>
        </p:grpSpPr>
        <p:sp>
          <p:nvSpPr>
            <p:cNvPr id="20" name="文本框 19">
              <a:extLst>
                <a:ext uri="{FF2B5EF4-FFF2-40B4-BE49-F238E27FC236}">
                  <a16:creationId xmlns:a16="http://schemas.microsoft.com/office/drawing/2014/main" id="{DB73C1A2-926E-3849-92AB-BCE7B4C71DF2}"/>
                </a:ext>
              </a:extLst>
            </p:cNvPr>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a:extLst>
                <a:ext uri="{FF2B5EF4-FFF2-40B4-BE49-F238E27FC236}">
                  <a16:creationId xmlns:a16="http://schemas.microsoft.com/office/drawing/2014/main" id="{3EDCC472-8CF0-F84C-9270-06FAC7E8DD4D}"/>
                </a:ext>
              </a:extLst>
            </p:cNvPr>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a:extLst>
                <a:ext uri="{FF2B5EF4-FFF2-40B4-BE49-F238E27FC236}">
                  <a16:creationId xmlns:a16="http://schemas.microsoft.com/office/drawing/2014/main" id="{E8F71936-0CC4-CB4A-AF12-89754A9ADA5D}"/>
                </a:ext>
              </a:extLst>
            </p:cNvPr>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59586569"/>
      </p:ext>
    </p:extLst>
  </p:cSld>
  <p:clrMap bg1="lt1" tx1="dk1" bg2="lt2" tx2="dk2" accent1="accent1" accent2="accent2" accent3="accent3" accent4="accent4" accent5="accent5" accent6="accent6" hlink="hlink" folHlink="folHlink"/>
  <p:sldLayoutIdLst>
    <p:sldLayoutId id="2147483667" r:id="rId1"/>
    <p:sldLayoutId id="2147483711" r:id="rId2"/>
    <p:sldLayoutId id="2147483712" r:id="rId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8438130-7B30-A94E-B2AC-38EDD0B85909}"/>
              </a:ext>
            </a:extLst>
          </p:cNvPr>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sp>
        <p:nvSpPr>
          <p:cNvPr id="20" name="文本框 19">
            <a:extLst>
              <a:ext uri="{FF2B5EF4-FFF2-40B4-BE49-F238E27FC236}">
                <a16:creationId xmlns:a16="http://schemas.microsoft.com/office/drawing/2014/main" id="{DB73C1A2-926E-3849-92AB-BCE7B4C71DF2}"/>
              </a:ext>
            </a:extLst>
          </p:cNvPr>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a:extLst>
              <a:ext uri="{FF2B5EF4-FFF2-40B4-BE49-F238E27FC236}">
                <a16:creationId xmlns:a16="http://schemas.microsoft.com/office/drawing/2014/main" id="{A7484BB2-BD94-3C49-9EC4-B9A294E2AF2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extLst>
      <p:ext uri="{BB962C8B-B14F-4D97-AF65-F5344CB8AC3E}">
        <p14:creationId xmlns:p14="http://schemas.microsoft.com/office/powerpoint/2010/main" val="2014879460"/>
      </p:ext>
    </p:extLst>
  </p:cSld>
  <p:clrMap bg1="lt1" tx1="dk1" bg2="lt2" tx2="dk2" accent1="accent1" accent2="accent2" accent3="accent3" accent4="accent4" accent5="accent5" accent6="accent6" hlink="hlink" folHlink="folHlink"/>
  <p:sldLayoutIdLst>
    <p:sldLayoutId id="2147483708"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91B717BE-9DF9-1B41-9DBF-CB511A9C606B}"/>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998722ED-C4DC-C24C-A17B-B9CA36751549}"/>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7575230"/>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D82380DF-4088-5449-BBFC-0B57E0B8F475}"/>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a:extLst>
              <a:ext uri="{FF2B5EF4-FFF2-40B4-BE49-F238E27FC236}">
                <a16:creationId xmlns:a16="http://schemas.microsoft.com/office/drawing/2014/main" id="{2FB8D235-9189-C14B-8111-0D705B9AA121}"/>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55265264"/>
      </p:ext>
    </p:extLst>
  </p:cSld>
  <p:clrMap bg1="lt1" tx1="dk1" bg2="lt2" tx2="dk2" accent1="accent1" accent2="accent2" accent3="accent3" accent4="accent4" accent5="accent5" accent6="accent6" hlink="hlink" folHlink="folHlink"/>
  <p:sldLayoutIdLst>
    <p:sldLayoutId id="2147483699" r:id="rId1"/>
    <p:sldLayoutId id="2147483709" r:id="rId2"/>
    <p:sldLayoutId id="214748371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0"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cxnSp>
        <p:nvCxnSpPr>
          <p:cNvPr id="11" name="直接连接符 22">
            <a:extLst>
              <a:ext uri="{FF2B5EF4-FFF2-40B4-BE49-F238E27FC236}">
                <a16:creationId xmlns:a16="http://schemas.microsoft.com/office/drawing/2014/main" id="{E3D0AD59-338B-5041-BA54-3D9BB0E399D6}"/>
              </a:ext>
            </a:extLst>
          </p:cNvPr>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F2197ADE-85E8-B341-8233-C315893A0BCC}"/>
              </a:ext>
            </a:extLst>
          </p:cNvPr>
          <p:cNvGrpSpPr/>
          <p:nvPr userDrawn="1"/>
        </p:nvGrpSpPr>
        <p:grpSpPr>
          <a:xfrm>
            <a:off x="0" y="420997"/>
            <a:ext cx="224590" cy="220464"/>
            <a:chOff x="0" y="262878"/>
            <a:chExt cx="224590" cy="506266"/>
          </a:xfrm>
        </p:grpSpPr>
        <p:sp>
          <p:nvSpPr>
            <p:cNvPr id="13" name="矩形 12">
              <a:extLst>
                <a:ext uri="{FF2B5EF4-FFF2-40B4-BE49-F238E27FC236}">
                  <a16:creationId xmlns:a16="http://schemas.microsoft.com/office/drawing/2014/main" id="{C3756651-9738-8349-95DA-B0B282B3FAEA}"/>
                </a:ext>
              </a:extLst>
            </p:cNvPr>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EF63353-41E7-0E43-AFC0-B2282740E9FE}"/>
                </a:ext>
              </a:extLst>
            </p:cNvPr>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a:extLst>
              <a:ext uri="{FF2B5EF4-FFF2-40B4-BE49-F238E27FC236}">
                <a16:creationId xmlns:a16="http://schemas.microsoft.com/office/drawing/2014/main" id="{27893006-C6C0-BC4A-8CFB-289F585A2778}"/>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extLst>
      <p:ext uri="{BB962C8B-B14F-4D97-AF65-F5344CB8AC3E}">
        <p14:creationId xmlns:p14="http://schemas.microsoft.com/office/powerpoint/2010/main" val="12824426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83" r:id="rId3"/>
    <p:sldLayoutId id="2147483678" r:id="rId4"/>
    <p:sldLayoutId id="2147483679" r:id="rId5"/>
    <p:sldLayoutId id="2147483680" r:id="rId6"/>
    <p:sldLayoutId id="2147483677" r:id="rId7"/>
    <p:sldLayoutId id="2147483702" r:id="rId8"/>
    <p:sldLayoutId id="2147483703" r:id="rId9"/>
    <p:sldLayoutId id="2147483704" r:id="rId10"/>
    <p:sldLayoutId id="2147483681" r:id="rId11"/>
    <p:sldLayoutId id="2147483693" r:id="rId12"/>
    <p:sldLayoutId id="2147483706" r:id="rId1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extLst>
      <p:ext uri="{BB962C8B-B14F-4D97-AF65-F5344CB8AC3E}">
        <p14:creationId xmlns:p14="http://schemas.microsoft.com/office/powerpoint/2010/main" val="770715422"/>
      </p:ext>
    </p:extLst>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 Id="rId4" Type="http://schemas.openxmlformats.org/officeDocument/2006/relationships/image" Target="../media/image62.png"/></Relationships>
</file>

<file path=ppt/slides/_rels/slide127.xml.rels><?xml version="1.0" encoding="UTF-8" standalone="yes"?>
<Relationships xmlns="http://schemas.openxmlformats.org/package/2006/relationships"><Relationship Id="rId3" Type="http://schemas.openxmlformats.org/officeDocument/2006/relationships/hyperlink" Target="http://namenode_host:9870/" TargetMode="External"/><Relationship Id="rId2" Type="http://schemas.openxmlformats.org/officeDocument/2006/relationships/hyperlink" Target="http://resourcemanager_host:8088/" TargetMode="External"/><Relationship Id="rId1" Type="http://schemas.openxmlformats.org/officeDocument/2006/relationships/slideLayout" Target="../slideLayouts/slideLayout11.xml"/><Relationship Id="rId5" Type="http://schemas.openxmlformats.org/officeDocument/2006/relationships/image" Target="../media/image64.png"/><Relationship Id="rId4" Type="http://schemas.openxmlformats.org/officeDocument/2006/relationships/image" Target="../media/image6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customXml" Target="../ink/ink12.xml"/><Relationship Id="rId18" Type="http://schemas.openxmlformats.org/officeDocument/2006/relationships/image" Target="../media/image74.png"/><Relationship Id="rId3" Type="http://schemas.openxmlformats.org/officeDocument/2006/relationships/customXml" Target="../ink/ink7.xml"/><Relationship Id="rId7" Type="http://schemas.openxmlformats.org/officeDocument/2006/relationships/customXml" Target="../ink/ink9.xml"/><Relationship Id="rId12" Type="http://schemas.openxmlformats.org/officeDocument/2006/relationships/image" Target="../media/image71.png"/><Relationship Id="rId17" Type="http://schemas.openxmlformats.org/officeDocument/2006/relationships/customXml" Target="../ink/ink14.xml"/><Relationship Id="rId2" Type="http://schemas.openxmlformats.org/officeDocument/2006/relationships/image" Target="../media/image66.png"/><Relationship Id="rId16" Type="http://schemas.openxmlformats.org/officeDocument/2006/relationships/image" Target="../media/image73.png"/><Relationship Id="rId20" Type="http://schemas.openxmlformats.org/officeDocument/2006/relationships/image" Target="../media/image75.png"/><Relationship Id="rId1" Type="http://schemas.openxmlformats.org/officeDocument/2006/relationships/slideLayout" Target="../slideLayouts/slideLayout11.xml"/><Relationship Id="rId6" Type="http://schemas.openxmlformats.org/officeDocument/2006/relationships/image" Target="../media/image68.png"/><Relationship Id="rId11" Type="http://schemas.openxmlformats.org/officeDocument/2006/relationships/customXml" Target="../ink/ink11.xml"/><Relationship Id="rId5" Type="http://schemas.openxmlformats.org/officeDocument/2006/relationships/customXml" Target="../ink/ink8.xml"/><Relationship Id="rId15" Type="http://schemas.openxmlformats.org/officeDocument/2006/relationships/customXml" Target="../ink/ink13.xml"/><Relationship Id="rId10" Type="http://schemas.openxmlformats.org/officeDocument/2006/relationships/image" Target="../media/image70.png"/><Relationship Id="rId19" Type="http://schemas.openxmlformats.org/officeDocument/2006/relationships/customXml" Target="../ink/ink15.xml"/><Relationship Id="rId4" Type="http://schemas.openxmlformats.org/officeDocument/2006/relationships/image" Target="../media/image67.png"/><Relationship Id="rId9" Type="http://schemas.openxmlformats.org/officeDocument/2006/relationships/customXml" Target="../ink/ink10.xml"/><Relationship Id="rId14" Type="http://schemas.openxmlformats.org/officeDocument/2006/relationships/image" Target="../media/image72.png"/></Relationships>
</file>

<file path=ppt/slides/_rels/slide134.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76.png"/><Relationship Id="rId1" Type="http://schemas.openxmlformats.org/officeDocument/2006/relationships/slideLayout" Target="../slideLayouts/slideLayout11.xml"/><Relationship Id="rId4" Type="http://schemas.openxmlformats.org/officeDocument/2006/relationships/image" Target="../media/image77.png"/></Relationships>
</file>

<file path=ppt/slides/_rels/slide135.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78.png"/><Relationship Id="rId1" Type="http://schemas.openxmlformats.org/officeDocument/2006/relationships/slideLayout" Target="../slideLayouts/slideLayout11.xml"/><Relationship Id="rId4" Type="http://schemas.openxmlformats.org/officeDocument/2006/relationships/image" Target="../media/image79.png"/></Relationships>
</file>

<file path=ppt/slides/_rels/slide1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7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7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customXml" Target="../ink/ink6.xml"/><Relationship Id="rId4" Type="http://schemas.openxmlformats.org/officeDocument/2006/relationships/image" Target="../media/image46.png"/></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6EC87-9B0D-CD4B-997D-0A66FE90B29E}"/>
              </a:ext>
            </a:extLst>
          </p:cNvPr>
          <p:cNvSpPr>
            <a:spLocks noGrp="1"/>
          </p:cNvSpPr>
          <p:nvPr>
            <p:ph type="title"/>
          </p:nvPr>
        </p:nvSpPr>
        <p:spPr/>
        <p:txBody>
          <a:bodyPr/>
          <a:lstStyle/>
          <a:p>
            <a:r>
              <a:rPr kumimoji="1" lang="zh-CN" altLang="en-US" sz="5400" dirty="0"/>
              <a:t>数据仓库基础与</a:t>
            </a:r>
            <a:r>
              <a:rPr kumimoji="1" lang="en-US" altLang="zh-CN" sz="5400" dirty="0"/>
              <a:t>Apache Hive</a:t>
            </a:r>
            <a:r>
              <a:rPr kumimoji="1" lang="zh-CN" altLang="en-US" sz="5400" dirty="0"/>
              <a:t>入门</a:t>
            </a:r>
          </a:p>
        </p:txBody>
      </p:sp>
    </p:spTree>
    <p:extLst>
      <p:ext uri="{BB962C8B-B14F-4D97-AF65-F5344CB8AC3E}">
        <p14:creationId xmlns:p14="http://schemas.microsoft.com/office/powerpoint/2010/main" val="3833974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中国人寿保险（集团）公司下辖多条业务线，包括：人寿险、财险、车险，养老险等。各业务线的业务正常运营需要记录维护包括客户、保单、收付费、核保、理赔等信息。</a:t>
            </a:r>
          </a:p>
          <a:p>
            <a:r>
              <a:rPr lang="zh-CN" altLang="en-US" b="1" dirty="0">
                <a:solidFill>
                  <a:srgbClr val="FF0000"/>
                </a:solidFill>
              </a:rPr>
              <a:t>联机事务处理系统（</a:t>
            </a:r>
            <a:r>
              <a:rPr lang="en-US" altLang="zh-CN" b="1" dirty="0">
                <a:solidFill>
                  <a:srgbClr val="FF0000"/>
                </a:solidFill>
              </a:rPr>
              <a:t>OLTP</a:t>
            </a:r>
            <a:r>
              <a:rPr lang="zh-CN" altLang="en-US" b="1" dirty="0">
                <a:solidFill>
                  <a:srgbClr val="FF0000"/>
                </a:solidFill>
              </a:rPr>
              <a:t>）</a:t>
            </a:r>
            <a:r>
              <a:rPr lang="zh-CN" altLang="en-US" dirty="0"/>
              <a:t>正好可以满足上述业务需求开展</a:t>
            </a:r>
            <a:r>
              <a:rPr lang="en-US" altLang="zh-CN" dirty="0"/>
              <a:t>, </a:t>
            </a:r>
            <a:r>
              <a:rPr lang="zh-CN" altLang="en-US" dirty="0"/>
              <a:t>其主要任务是执行联机事务处理。其基本特征是前台接收的用户数据可以立即传送到后台进行处理，并在很短的时间内给出处理结果。</a:t>
            </a:r>
            <a:endParaRPr lang="en-US" altLang="zh-CN" dirty="0"/>
          </a:p>
          <a:p>
            <a:endParaRPr lang="zh-CN" altLang="en-US" dirty="0"/>
          </a:p>
        </p:txBody>
      </p:sp>
      <p:sp>
        <p:nvSpPr>
          <p:cNvPr id="5" name="标题 4"/>
          <p:cNvSpPr>
            <a:spLocks noGrp="1"/>
          </p:cNvSpPr>
          <p:nvPr>
            <p:ph type="title"/>
          </p:nvPr>
        </p:nvSpPr>
        <p:spPr/>
        <p:txBody>
          <a:bodyPr/>
          <a:lstStyle/>
          <a:p>
            <a:r>
              <a:rPr lang="zh-CN" altLang="en-US" dirty="0"/>
              <a:t>数据仓库为何而来</a:t>
            </a:r>
          </a:p>
        </p:txBody>
      </p:sp>
      <p:sp>
        <p:nvSpPr>
          <p:cNvPr id="6" name="文本占位符 5"/>
          <p:cNvSpPr>
            <a:spLocks noGrp="1"/>
          </p:cNvSpPr>
          <p:nvPr>
            <p:ph type="body" sz="quarter" idx="10"/>
          </p:nvPr>
        </p:nvSpPr>
        <p:spPr/>
        <p:txBody>
          <a:bodyPr/>
          <a:lstStyle/>
          <a:p>
            <a:r>
              <a:rPr lang="zh-CN" altLang="en-US" dirty="0"/>
              <a:t>（</a:t>
            </a:r>
            <a:r>
              <a:rPr lang="en-US" altLang="zh-CN" dirty="0"/>
              <a:t>1</a:t>
            </a:r>
            <a:r>
              <a:rPr lang="zh-CN" altLang="en-US" dirty="0"/>
              <a:t>）操作型记录的保存</a:t>
            </a:r>
          </a:p>
        </p:txBody>
      </p:sp>
      <p:pic>
        <p:nvPicPr>
          <p:cNvPr id="2" name="图片 1"/>
          <p:cNvPicPr>
            <a:picLocks noChangeAspect="1"/>
          </p:cNvPicPr>
          <p:nvPr/>
        </p:nvPicPr>
        <p:blipFill>
          <a:blip r:embed="rId2"/>
          <a:stretch>
            <a:fillRect/>
          </a:stretch>
        </p:blipFill>
        <p:spPr>
          <a:xfrm>
            <a:off x="2248676" y="3755920"/>
            <a:ext cx="7674005" cy="2672080"/>
          </a:xfrm>
          <a:prstGeom prst="rect">
            <a:avLst/>
          </a:prstGeom>
        </p:spPr>
      </p:pic>
    </p:spTree>
    <p:extLst>
      <p:ext uri="{BB962C8B-B14F-4D97-AF65-F5344CB8AC3E}">
        <p14:creationId xmlns:p14="http://schemas.microsoft.com/office/powerpoint/2010/main" val="16706260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远程模式最大的特点有两个：</a:t>
            </a:r>
            <a:endParaRPr lang="en-US" altLang="zh-CN" dirty="0"/>
          </a:p>
          <a:p>
            <a:pPr marL="0" indent="0">
              <a:buNone/>
            </a:pPr>
            <a:r>
              <a:rPr lang="zh-CN" altLang="en-US" dirty="0"/>
              <a:t>需要安装</a:t>
            </a:r>
            <a:r>
              <a:rPr lang="en-US" altLang="zh-CN" dirty="0"/>
              <a:t>MySQL</a:t>
            </a:r>
            <a:r>
              <a:rPr lang="zh-CN" altLang="en-US" dirty="0"/>
              <a:t>来存储</a:t>
            </a:r>
            <a:r>
              <a:rPr lang="en-US" altLang="zh-CN" dirty="0"/>
              <a:t>Hive</a:t>
            </a:r>
            <a:r>
              <a:rPr lang="zh-CN" altLang="en-US" dirty="0"/>
              <a:t>元数据；</a:t>
            </a:r>
            <a:endParaRPr lang="en-US" altLang="zh-CN" dirty="0"/>
          </a:p>
          <a:p>
            <a:pPr marL="0" indent="0">
              <a:buNone/>
            </a:pPr>
            <a:r>
              <a:rPr lang="zh-CN" altLang="en-US" dirty="0"/>
              <a:t>需要手动单独配置启动</a:t>
            </a:r>
            <a:r>
              <a:rPr lang="en-US" altLang="zh-CN" dirty="0"/>
              <a:t>Metastore</a:t>
            </a:r>
            <a:r>
              <a:rPr lang="zh-CN" altLang="en-US" dirty="0"/>
              <a:t>服务。</a:t>
            </a:r>
          </a:p>
          <a:p>
            <a:r>
              <a:rPr lang="zh-CN" altLang="en-US" dirty="0">
                <a:solidFill>
                  <a:srgbClr val="FF0000"/>
                </a:solidFill>
              </a:rPr>
              <a:t>本系列课程中采用远程模式安装</a:t>
            </a:r>
            <a:r>
              <a:rPr lang="en-US" altLang="zh-CN" dirty="0">
                <a:solidFill>
                  <a:srgbClr val="FF0000"/>
                </a:solidFill>
              </a:rPr>
              <a:t>Hive</a:t>
            </a:r>
            <a:r>
              <a:rPr lang="zh-CN" altLang="en-US" dirty="0"/>
              <a:t>。</a:t>
            </a:r>
            <a:endParaRPr lang="en-US" altLang="zh-CN" dirty="0"/>
          </a:p>
        </p:txBody>
      </p:sp>
      <p:sp>
        <p:nvSpPr>
          <p:cNvPr id="5" name="标题 4"/>
          <p:cNvSpPr>
            <a:spLocks noGrp="1"/>
          </p:cNvSpPr>
          <p:nvPr>
            <p:ph type="title"/>
          </p:nvPr>
        </p:nvSpPr>
        <p:spPr/>
        <p:txBody>
          <a:bodyPr/>
          <a:lstStyle/>
          <a:p>
            <a:r>
              <a:rPr lang="en-US" altLang="zh-CN" dirty="0"/>
              <a:t>Hive</a:t>
            </a:r>
            <a:r>
              <a:rPr lang="zh-CN" altLang="en-US" dirty="0"/>
              <a:t>部署实战</a:t>
            </a:r>
          </a:p>
        </p:txBody>
      </p:sp>
      <p:sp>
        <p:nvSpPr>
          <p:cNvPr id="6" name="文本占位符 5"/>
          <p:cNvSpPr>
            <a:spLocks noGrp="1"/>
          </p:cNvSpPr>
          <p:nvPr>
            <p:ph type="body" sz="quarter" idx="10"/>
          </p:nvPr>
        </p:nvSpPr>
        <p:spPr/>
        <p:txBody>
          <a:bodyPr/>
          <a:lstStyle/>
          <a:p>
            <a:r>
              <a:rPr lang="zh-CN" altLang="en-US" dirty="0"/>
              <a:t>远程模式安装（重要）</a:t>
            </a: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1" name="图片 10"/>
          <p:cNvPicPr>
            <a:picLocks noChangeAspect="1"/>
          </p:cNvPicPr>
          <p:nvPr/>
        </p:nvPicPr>
        <p:blipFill>
          <a:blip r:embed="rId2"/>
          <a:stretch>
            <a:fillRect/>
          </a:stretch>
        </p:blipFill>
        <p:spPr>
          <a:xfrm>
            <a:off x="5432816" y="1544966"/>
            <a:ext cx="5631668" cy="4320742"/>
          </a:xfrm>
          <a:prstGeom prst="rect">
            <a:avLst/>
          </a:prstGeom>
        </p:spPr>
      </p:pic>
    </p:spTree>
    <p:extLst>
      <p:ext uri="{BB962C8B-B14F-4D97-AF65-F5344CB8AC3E}">
        <p14:creationId xmlns:p14="http://schemas.microsoft.com/office/powerpoint/2010/main" val="4734778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Step1</a:t>
            </a:r>
            <a:r>
              <a:rPr lang="zh-CN" altLang="en-US" dirty="0"/>
              <a:t>：</a:t>
            </a:r>
            <a:r>
              <a:rPr lang="en-US" altLang="zh-CN" dirty="0"/>
              <a:t>MySQL</a:t>
            </a:r>
            <a:r>
              <a:rPr lang="zh-CN" altLang="en-US" dirty="0"/>
              <a:t>安装</a:t>
            </a:r>
            <a:endParaRPr lang="en-US" altLang="zh-CN" dirty="0"/>
          </a:p>
          <a:p>
            <a:pPr marL="0" indent="0">
              <a:buNone/>
            </a:pPr>
            <a:r>
              <a:rPr lang="zh-CN" altLang="en-US" dirty="0"/>
              <a:t>详细参考</a:t>
            </a:r>
            <a:r>
              <a:rPr lang="en-US" altLang="zh-CN" dirty="0"/>
              <a:t>Linux</a:t>
            </a:r>
            <a:r>
              <a:rPr lang="zh-CN" altLang="en-US" dirty="0"/>
              <a:t>课程或者课程附件资料。</a:t>
            </a:r>
            <a:endParaRPr lang="en-US" altLang="zh-CN" dirty="0"/>
          </a:p>
          <a:p>
            <a:pPr marL="0" indent="0">
              <a:buNone/>
            </a:pPr>
            <a:r>
              <a:rPr lang="zh-CN" altLang="en-US" dirty="0"/>
              <a:t>注意</a:t>
            </a:r>
            <a:r>
              <a:rPr lang="en-US" altLang="zh-CN" dirty="0">
                <a:solidFill>
                  <a:srgbClr val="C00000"/>
                </a:solidFill>
              </a:rPr>
              <a:t>MySQL</a:t>
            </a:r>
            <a:r>
              <a:rPr lang="zh-CN" altLang="en-US" dirty="0">
                <a:solidFill>
                  <a:srgbClr val="C00000"/>
                </a:solidFill>
              </a:rPr>
              <a:t>只需要在一台机器安装并且需要授权远程访问</a:t>
            </a:r>
            <a:r>
              <a:rPr lang="zh-CN" altLang="en-US" dirty="0"/>
              <a:t>。</a:t>
            </a:r>
            <a:endParaRPr lang="en-US" altLang="zh-CN" dirty="0"/>
          </a:p>
        </p:txBody>
      </p:sp>
      <p:sp>
        <p:nvSpPr>
          <p:cNvPr id="5" name="标题 4"/>
          <p:cNvSpPr>
            <a:spLocks noGrp="1"/>
          </p:cNvSpPr>
          <p:nvPr>
            <p:ph type="title"/>
          </p:nvPr>
        </p:nvSpPr>
        <p:spPr/>
        <p:txBody>
          <a:bodyPr/>
          <a:lstStyle/>
          <a:p>
            <a:r>
              <a:rPr lang="en-US" altLang="zh-CN" dirty="0"/>
              <a:t>Hive</a:t>
            </a:r>
            <a:r>
              <a:rPr lang="zh-CN" altLang="en-US" dirty="0"/>
              <a:t>部署实战</a:t>
            </a:r>
          </a:p>
        </p:txBody>
      </p:sp>
      <p:sp>
        <p:nvSpPr>
          <p:cNvPr id="6" name="文本占位符 5"/>
          <p:cNvSpPr>
            <a:spLocks noGrp="1"/>
          </p:cNvSpPr>
          <p:nvPr>
            <p:ph type="body" sz="quarter" idx="10"/>
          </p:nvPr>
        </p:nvSpPr>
        <p:spPr/>
        <p:txBody>
          <a:bodyPr/>
          <a:lstStyle/>
          <a:p>
            <a:r>
              <a:rPr lang="zh-CN" altLang="en-US" dirty="0"/>
              <a:t>远程模式安装（重要）</a:t>
            </a: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218560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Step2</a:t>
            </a:r>
            <a:r>
              <a:rPr lang="zh-CN" altLang="en-US" dirty="0"/>
              <a:t>：上传解压</a:t>
            </a:r>
            <a:r>
              <a:rPr lang="en-US" altLang="zh-CN" dirty="0"/>
              <a:t>Hive</a:t>
            </a:r>
            <a:r>
              <a:rPr lang="zh-CN" altLang="en-US" dirty="0"/>
              <a:t>安装包（</a:t>
            </a:r>
            <a:r>
              <a:rPr lang="en-US" altLang="zh-CN" dirty="0"/>
              <a:t>node1</a:t>
            </a:r>
            <a:r>
              <a:rPr lang="zh-CN" altLang="en-US" dirty="0"/>
              <a:t>安装即可）</a:t>
            </a:r>
            <a:endParaRPr lang="en-US" altLang="zh-CN" dirty="0"/>
          </a:p>
        </p:txBody>
      </p:sp>
      <p:sp>
        <p:nvSpPr>
          <p:cNvPr id="5" name="标题 4"/>
          <p:cNvSpPr>
            <a:spLocks noGrp="1"/>
          </p:cNvSpPr>
          <p:nvPr>
            <p:ph type="title"/>
          </p:nvPr>
        </p:nvSpPr>
        <p:spPr/>
        <p:txBody>
          <a:bodyPr/>
          <a:lstStyle/>
          <a:p>
            <a:r>
              <a:rPr lang="en-US" altLang="zh-CN" dirty="0"/>
              <a:t>Hive</a:t>
            </a:r>
            <a:r>
              <a:rPr lang="zh-CN" altLang="en-US" dirty="0"/>
              <a:t>部署实战</a:t>
            </a:r>
          </a:p>
        </p:txBody>
      </p:sp>
      <p:sp>
        <p:nvSpPr>
          <p:cNvPr id="6" name="文本占位符 5"/>
          <p:cNvSpPr>
            <a:spLocks noGrp="1"/>
          </p:cNvSpPr>
          <p:nvPr>
            <p:ph type="body" sz="quarter" idx="10"/>
          </p:nvPr>
        </p:nvSpPr>
        <p:spPr/>
        <p:txBody>
          <a:bodyPr/>
          <a:lstStyle/>
          <a:p>
            <a:r>
              <a:rPr lang="zh-CN" altLang="en-US" dirty="0"/>
              <a:t>远程模式安装（重要）</a:t>
            </a:r>
          </a:p>
        </p:txBody>
      </p:sp>
      <p:sp>
        <p:nvSpPr>
          <p:cNvPr id="8" name="TextBox 3">
            <a:extLst>
              <a:ext uri="{FF2B5EF4-FFF2-40B4-BE49-F238E27FC236}">
                <a16:creationId xmlns:a16="http://schemas.microsoft.com/office/drawing/2014/main" id="{0C998B78-AB18-3C47-A1C7-25AE9A3A40B0}"/>
              </a:ext>
            </a:extLst>
          </p:cNvPr>
          <p:cNvSpPr txBox="1"/>
          <p:nvPr/>
        </p:nvSpPr>
        <p:spPr>
          <a:xfrm>
            <a:off x="3385875" y="3040192"/>
            <a:ext cx="5399608" cy="1569660"/>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tar </a:t>
            </a:r>
            <a:r>
              <a:rPr lang="zh-CN" altLang="zh-CN" sz="1200" dirty="0">
                <a:solidFill>
                  <a:srgbClr val="080808"/>
                </a:solidFill>
                <a:latin typeface="Arial Unicode MS" panose="020B0604020202020204" pitchFamily="34" charset="-122"/>
                <a:ea typeface="JetBrains Mono"/>
              </a:rPr>
              <a:t>zxvf apache-hive-3.1.2-bin.tar.gz</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mv </a:t>
            </a:r>
            <a:r>
              <a:rPr lang="zh-CN" altLang="zh-CN" sz="1200" dirty="0">
                <a:solidFill>
                  <a:srgbClr val="080808"/>
                </a:solidFill>
                <a:latin typeface="Arial Unicode MS" panose="020B0604020202020204" pitchFamily="34" charset="-122"/>
                <a:ea typeface="JetBrains Mono"/>
              </a:rPr>
              <a:t>apache-hive-3.1.2-bin/ hive</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解决</a:t>
            </a:r>
            <a:r>
              <a:rPr lang="zh-CN" altLang="zh-CN" sz="1200" i="1" dirty="0">
                <a:solidFill>
                  <a:srgbClr val="999999"/>
                </a:solidFill>
                <a:latin typeface="Arial Unicode MS" panose="020B0604020202020204" pitchFamily="34" charset="-122"/>
                <a:ea typeface="JetBrains Mono"/>
              </a:rPr>
              <a:t>Hive</a:t>
            </a:r>
            <a:r>
              <a:rPr lang="zh-CN" altLang="zh-CN" sz="1200" i="1" dirty="0">
                <a:solidFill>
                  <a:srgbClr val="999999"/>
                </a:solidFill>
                <a:latin typeface="宋体" panose="02010600030101010101" pitchFamily="2" charset="-122"/>
                <a:ea typeface="宋体" panose="02010600030101010101" pitchFamily="2" charset="-122"/>
              </a:rPr>
              <a:t>与</a:t>
            </a:r>
            <a:r>
              <a:rPr lang="zh-CN" altLang="zh-CN" sz="1200" i="1" dirty="0">
                <a:solidFill>
                  <a:srgbClr val="999999"/>
                </a:solidFill>
                <a:latin typeface="Arial Unicode MS" panose="020B0604020202020204" pitchFamily="34" charset="-122"/>
                <a:ea typeface="JetBrains Mono"/>
              </a:rPr>
              <a:t>Hadoop</a:t>
            </a:r>
            <a:r>
              <a:rPr lang="zh-CN" altLang="zh-CN" sz="1200" i="1" dirty="0">
                <a:solidFill>
                  <a:srgbClr val="999999"/>
                </a:solidFill>
                <a:latin typeface="宋体" panose="02010600030101010101" pitchFamily="2" charset="-122"/>
                <a:ea typeface="宋体" panose="02010600030101010101" pitchFamily="2" charset="-122"/>
              </a:rPr>
              <a:t>之间</a:t>
            </a:r>
            <a:r>
              <a:rPr lang="zh-CN" altLang="zh-CN" sz="1200" i="1" dirty="0">
                <a:solidFill>
                  <a:srgbClr val="999999"/>
                </a:solidFill>
                <a:latin typeface="Arial Unicode MS" panose="020B0604020202020204" pitchFamily="34" charset="-122"/>
                <a:ea typeface="JetBrains Mono"/>
              </a:rPr>
              <a:t>guava</a:t>
            </a:r>
            <a:r>
              <a:rPr lang="zh-CN" altLang="zh-CN" sz="1200" i="1" dirty="0">
                <a:solidFill>
                  <a:srgbClr val="999999"/>
                </a:solidFill>
                <a:latin typeface="宋体" panose="02010600030101010101" pitchFamily="2" charset="-122"/>
                <a:ea typeface="宋体" panose="02010600030101010101" pitchFamily="2" charset="-122"/>
              </a:rPr>
              <a:t>版本差异</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/export/server/apache-hive-3.1.2-bin/</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rm </a:t>
            </a:r>
            <a:r>
              <a:rPr lang="zh-CN" altLang="zh-CN" sz="1200" dirty="0">
                <a:solidFill>
                  <a:srgbClr val="080808"/>
                </a:solidFill>
                <a:latin typeface="Arial Unicode MS" panose="020B0604020202020204" pitchFamily="34" charset="-122"/>
                <a:ea typeface="JetBrains Mono"/>
              </a:rPr>
              <a:t>-rf lib/guava-19.0.jar</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cp </a:t>
            </a:r>
            <a:r>
              <a:rPr lang="zh-CN" altLang="zh-CN" sz="1200" dirty="0">
                <a:solidFill>
                  <a:srgbClr val="080808"/>
                </a:solidFill>
                <a:latin typeface="Arial Unicode MS" panose="020B0604020202020204" pitchFamily="34" charset="-122"/>
                <a:ea typeface="JetBrains Mono"/>
              </a:rPr>
              <a:t>/export/server/hadoop-3.3.0/share/hadoop/common/lib/guava-27.0-jre.jar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./lib/</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
        <p:nvSpPr>
          <p:cNvPr id="11"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832360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Step3</a:t>
            </a:r>
            <a:r>
              <a:rPr lang="zh-CN" altLang="en-US" dirty="0"/>
              <a:t>：</a:t>
            </a:r>
            <a:r>
              <a:rPr lang="en-US" altLang="zh-CN" dirty="0"/>
              <a:t>hive-env.sh</a:t>
            </a:r>
          </a:p>
        </p:txBody>
      </p:sp>
      <p:sp>
        <p:nvSpPr>
          <p:cNvPr id="5" name="标题 4"/>
          <p:cNvSpPr>
            <a:spLocks noGrp="1"/>
          </p:cNvSpPr>
          <p:nvPr>
            <p:ph type="title"/>
          </p:nvPr>
        </p:nvSpPr>
        <p:spPr/>
        <p:txBody>
          <a:bodyPr/>
          <a:lstStyle/>
          <a:p>
            <a:r>
              <a:rPr lang="en-US" altLang="zh-CN" dirty="0"/>
              <a:t>Hive</a:t>
            </a:r>
            <a:r>
              <a:rPr lang="zh-CN" altLang="en-US" dirty="0"/>
              <a:t>部署实战</a:t>
            </a:r>
          </a:p>
        </p:txBody>
      </p:sp>
      <p:sp>
        <p:nvSpPr>
          <p:cNvPr id="6" name="文本占位符 5"/>
          <p:cNvSpPr>
            <a:spLocks noGrp="1"/>
          </p:cNvSpPr>
          <p:nvPr>
            <p:ph type="body" sz="quarter" idx="10"/>
          </p:nvPr>
        </p:nvSpPr>
        <p:spPr/>
        <p:txBody>
          <a:bodyPr/>
          <a:lstStyle/>
          <a:p>
            <a:r>
              <a:rPr lang="zh-CN" altLang="en-US" dirty="0"/>
              <a:t>远程模式安装（重要）</a:t>
            </a:r>
          </a:p>
        </p:txBody>
      </p:sp>
      <p:sp>
        <p:nvSpPr>
          <p:cNvPr id="8" name="TextBox 3">
            <a:extLst>
              <a:ext uri="{FF2B5EF4-FFF2-40B4-BE49-F238E27FC236}">
                <a16:creationId xmlns:a16="http://schemas.microsoft.com/office/drawing/2014/main" id="{0C998B78-AB18-3C47-A1C7-25AE9A3A40B0}"/>
              </a:ext>
            </a:extLst>
          </p:cNvPr>
          <p:cNvSpPr txBox="1"/>
          <p:nvPr/>
        </p:nvSpPr>
        <p:spPr>
          <a:xfrm>
            <a:off x="3385875" y="3040192"/>
            <a:ext cx="5399608" cy="138499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/export/server/apache-hive-3.1.2-bin/conf</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mv </a:t>
            </a:r>
            <a:r>
              <a:rPr lang="zh-CN" altLang="zh-CN" sz="1200" dirty="0">
                <a:solidFill>
                  <a:srgbClr val="080808"/>
                </a:solidFill>
                <a:latin typeface="Arial Unicode MS" panose="020B0604020202020204" pitchFamily="34" charset="-122"/>
                <a:ea typeface="JetBrains Mono"/>
              </a:rPr>
              <a:t>hive-env.sh.template hive-env.sh</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vim </a:t>
            </a:r>
            <a:r>
              <a:rPr lang="zh-CN" altLang="zh-CN" sz="1200" dirty="0">
                <a:solidFill>
                  <a:srgbClr val="080808"/>
                </a:solidFill>
                <a:latin typeface="Arial Unicode MS" panose="020B0604020202020204" pitchFamily="34" charset="-122"/>
                <a:ea typeface="JetBrains Mono"/>
              </a:rPr>
              <a:t>hive-env.sh</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 </a:t>
            </a:r>
            <a:r>
              <a:rPr lang="zh-CN" altLang="zh-CN" sz="1200" dirty="0">
                <a:solidFill>
                  <a:srgbClr val="000000"/>
                </a:solidFill>
                <a:latin typeface="Arial Unicode MS" panose="020B0604020202020204" pitchFamily="34" charset="-122"/>
                <a:ea typeface="JetBrains Mono"/>
              </a:rPr>
              <a:t>HADOOP_HOME</a:t>
            </a:r>
            <a:r>
              <a:rPr lang="zh-CN" altLang="zh-CN" sz="1200" dirty="0">
                <a:solidFill>
                  <a:srgbClr val="080808"/>
                </a:solidFill>
                <a:latin typeface="Arial Unicode MS" panose="020B0604020202020204" pitchFamily="34" charset="-122"/>
                <a:ea typeface="JetBrains Mono"/>
              </a:rPr>
              <a:t>=/export/server/hadoop-3.3.0</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 </a:t>
            </a:r>
            <a:r>
              <a:rPr lang="zh-CN" altLang="zh-CN" sz="1200" dirty="0">
                <a:solidFill>
                  <a:srgbClr val="000000"/>
                </a:solidFill>
                <a:latin typeface="Arial Unicode MS" panose="020B0604020202020204" pitchFamily="34" charset="-122"/>
                <a:ea typeface="JetBrains Mono"/>
              </a:rPr>
              <a:t>HIVE_CONF_DIR</a:t>
            </a:r>
            <a:r>
              <a:rPr lang="zh-CN" altLang="zh-CN" sz="1200" dirty="0">
                <a:solidFill>
                  <a:srgbClr val="080808"/>
                </a:solidFill>
                <a:latin typeface="Arial Unicode MS" panose="020B0604020202020204" pitchFamily="34" charset="-122"/>
                <a:ea typeface="JetBrains Mono"/>
              </a:rPr>
              <a:t>=/export/server/apache-hive-3.1.2-bin/conf</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 </a:t>
            </a:r>
            <a:r>
              <a:rPr lang="zh-CN" altLang="zh-CN" sz="1200" dirty="0">
                <a:solidFill>
                  <a:srgbClr val="000000"/>
                </a:solidFill>
                <a:latin typeface="Arial Unicode MS" panose="020B0604020202020204" pitchFamily="34" charset="-122"/>
                <a:ea typeface="JetBrains Mono"/>
              </a:rPr>
              <a:t>HIVE_AUX_JARS_PATH</a:t>
            </a:r>
            <a:r>
              <a:rPr lang="zh-CN" altLang="zh-CN" sz="1200" dirty="0">
                <a:solidFill>
                  <a:srgbClr val="080808"/>
                </a:solidFill>
                <a:latin typeface="Arial Unicode MS" panose="020B0604020202020204" pitchFamily="34" charset="-122"/>
                <a:ea typeface="JetBrains Mono"/>
              </a:rPr>
              <a:t>=/export/server/apache-hive-3.1.2-bin/lib</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
        <p:nvSpPr>
          <p:cNvPr id="11"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82646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Step4</a:t>
            </a:r>
            <a:r>
              <a:rPr lang="zh-CN" altLang="en-US" dirty="0"/>
              <a:t>：</a:t>
            </a:r>
            <a:r>
              <a:rPr lang="en-US" altLang="zh-CN" dirty="0"/>
              <a:t>hive-site.xml</a:t>
            </a:r>
          </a:p>
        </p:txBody>
      </p:sp>
      <p:sp>
        <p:nvSpPr>
          <p:cNvPr id="5" name="标题 4"/>
          <p:cNvSpPr>
            <a:spLocks noGrp="1"/>
          </p:cNvSpPr>
          <p:nvPr>
            <p:ph type="title"/>
          </p:nvPr>
        </p:nvSpPr>
        <p:spPr/>
        <p:txBody>
          <a:bodyPr/>
          <a:lstStyle/>
          <a:p>
            <a:r>
              <a:rPr lang="en-US" altLang="zh-CN" dirty="0"/>
              <a:t>Hive</a:t>
            </a:r>
            <a:r>
              <a:rPr lang="zh-CN" altLang="en-US" dirty="0"/>
              <a:t>部署实战</a:t>
            </a:r>
          </a:p>
        </p:txBody>
      </p:sp>
      <p:sp>
        <p:nvSpPr>
          <p:cNvPr id="6" name="文本占位符 5"/>
          <p:cNvSpPr>
            <a:spLocks noGrp="1"/>
          </p:cNvSpPr>
          <p:nvPr>
            <p:ph type="body" sz="quarter" idx="10"/>
          </p:nvPr>
        </p:nvSpPr>
        <p:spPr/>
        <p:txBody>
          <a:bodyPr/>
          <a:lstStyle/>
          <a:p>
            <a:r>
              <a:rPr lang="zh-CN" altLang="en-US" dirty="0"/>
              <a:t>远程模式安装（重要）</a:t>
            </a:r>
          </a:p>
        </p:txBody>
      </p:sp>
      <p:sp>
        <p:nvSpPr>
          <p:cNvPr id="8" name="TextBox 3">
            <a:extLst>
              <a:ext uri="{FF2B5EF4-FFF2-40B4-BE49-F238E27FC236}">
                <a16:creationId xmlns:a16="http://schemas.microsoft.com/office/drawing/2014/main" id="{0C998B78-AB18-3C47-A1C7-25AE9A3A40B0}"/>
              </a:ext>
            </a:extLst>
          </p:cNvPr>
          <p:cNvSpPr txBox="1"/>
          <p:nvPr/>
        </p:nvSpPr>
        <p:spPr>
          <a:xfrm>
            <a:off x="399941" y="2079266"/>
            <a:ext cx="5530269" cy="4339650"/>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configuration</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存储元数据</a:t>
            </a:r>
            <a:r>
              <a:rPr lang="zh-CN" altLang="zh-CN" sz="1200" i="1" dirty="0">
                <a:solidFill>
                  <a:srgbClr val="999999"/>
                </a:solidFill>
                <a:latin typeface="Arial Unicode MS" panose="020B0604020202020204" pitchFamily="34" charset="-122"/>
                <a:ea typeface="JetBrains Mono"/>
              </a:rPr>
              <a:t>mysql</a:t>
            </a:r>
            <a:r>
              <a:rPr lang="zh-CN" altLang="zh-CN" sz="1200" i="1" dirty="0">
                <a:solidFill>
                  <a:srgbClr val="999999"/>
                </a:solidFill>
                <a:latin typeface="宋体" panose="02010600030101010101" pitchFamily="2" charset="-122"/>
                <a:ea typeface="宋体" panose="02010600030101010101" pitchFamily="2" charset="-122"/>
              </a:rPr>
              <a:t>相关配置 </a:t>
            </a:r>
            <a:r>
              <a:rPr lang="zh-CN" altLang="zh-CN" sz="1200" i="1" dirty="0">
                <a:solidFill>
                  <a:srgbClr val="999999"/>
                </a:solidFill>
                <a:latin typeface="Arial Unicode MS" panose="020B0604020202020204" pitchFamily="34" charset="-122"/>
                <a:ea typeface="JetBrains Mono"/>
              </a:rPr>
              <a:t>--&gt;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&gt;javax.jdo.option.ConnectionURL&lt;/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&gt;jdbc:mysql://node1:3306/hive3?createDatabaseIfNotExist=true</a:t>
            </a:r>
            <a:r>
              <a:rPr lang="zh-CN" altLang="zh-CN" sz="1200" dirty="0">
                <a:solidFill>
                  <a:srgbClr val="174BE6"/>
                </a:solidFill>
                <a:latin typeface="Arial Unicode MS" panose="020B0604020202020204" pitchFamily="34" charset="-122"/>
                <a:ea typeface="JetBrains Mono"/>
              </a:rPr>
              <a:t>&amp;amp;</a:t>
            </a:r>
            <a:r>
              <a:rPr lang="zh-CN" altLang="zh-CN" sz="1200" dirty="0">
                <a:solidFill>
                  <a:srgbClr val="080808"/>
                </a:solidFill>
                <a:latin typeface="Arial Unicode MS" panose="020B0604020202020204" pitchFamily="34" charset="-122"/>
                <a:ea typeface="JetBrains Mono"/>
              </a:rPr>
              <a:t>useSSL=false</a:t>
            </a:r>
            <a:r>
              <a:rPr lang="zh-CN" altLang="zh-CN" sz="1200" dirty="0">
                <a:solidFill>
                  <a:srgbClr val="174BE6"/>
                </a:solidFill>
                <a:latin typeface="Arial Unicode MS" panose="020B0604020202020204" pitchFamily="34" charset="-122"/>
                <a:ea typeface="JetBrains Mono"/>
              </a:rPr>
              <a:t>&amp;amp;</a:t>
            </a:r>
            <a:r>
              <a:rPr lang="zh-CN" altLang="zh-CN" sz="1200" dirty="0">
                <a:solidFill>
                  <a:srgbClr val="080808"/>
                </a:solidFill>
                <a:latin typeface="Arial Unicode MS" panose="020B0604020202020204" pitchFamily="34" charset="-122"/>
                <a:ea typeface="JetBrains Mono"/>
              </a:rPr>
              <a:t>useUnicode=true</a:t>
            </a:r>
            <a:r>
              <a:rPr lang="zh-CN" altLang="zh-CN" sz="1200" dirty="0">
                <a:solidFill>
                  <a:srgbClr val="174BE6"/>
                </a:solidFill>
                <a:latin typeface="Arial Unicode MS" panose="020B0604020202020204" pitchFamily="34" charset="-122"/>
                <a:ea typeface="JetBrains Mono"/>
              </a:rPr>
              <a:t>&amp;amp;</a:t>
            </a:r>
            <a:r>
              <a:rPr lang="zh-CN" altLang="zh-CN" sz="1200" dirty="0">
                <a:solidFill>
                  <a:srgbClr val="080808"/>
                </a:solidFill>
                <a:latin typeface="Arial Unicode MS" panose="020B0604020202020204" pitchFamily="34" charset="-122"/>
                <a:ea typeface="JetBrains Mono"/>
              </a:rPr>
              <a:t>characterEncoding=UTF-8&lt;/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&gt;javax.jdo.option.ConnectionDriverName&lt;/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&gt;com.mysql.jdbc.Driver&lt;/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&gt;javax.jdo.option.ConnectionUserName&lt;/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&gt;root&lt;/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&gt;javax.jdo.option.ConnectionPassword&lt;/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&gt;hadoop&lt;/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6241150" y="2325487"/>
            <a:ext cx="5530269" cy="38472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H2S</a:t>
            </a:r>
            <a:r>
              <a:rPr lang="zh-CN" altLang="zh-CN" sz="1200" i="1" dirty="0">
                <a:solidFill>
                  <a:srgbClr val="999999"/>
                </a:solidFill>
                <a:latin typeface="宋体" panose="02010600030101010101" pitchFamily="2" charset="-122"/>
                <a:ea typeface="宋体" panose="02010600030101010101" pitchFamily="2" charset="-122"/>
              </a:rPr>
              <a:t>运行绑定</a:t>
            </a:r>
            <a:r>
              <a:rPr lang="zh-CN" altLang="zh-CN" sz="1200" i="1" dirty="0">
                <a:solidFill>
                  <a:srgbClr val="999999"/>
                </a:solidFill>
                <a:latin typeface="Arial Unicode MS" panose="020B0604020202020204" pitchFamily="34" charset="-122"/>
                <a:ea typeface="JetBrains Mono"/>
              </a:rPr>
              <a:t>host --&gt;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&gt;hive.server2.thrift.bind.host&lt;/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&gt;node1&lt;/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远程模式部署</a:t>
            </a:r>
            <a:r>
              <a:rPr lang="zh-CN" altLang="zh-CN" sz="1200" i="1" dirty="0">
                <a:solidFill>
                  <a:srgbClr val="999999"/>
                </a:solidFill>
                <a:latin typeface="Arial Unicode MS" panose="020B0604020202020204" pitchFamily="34" charset="-122"/>
                <a:ea typeface="JetBrains Mono"/>
              </a:rPr>
              <a:t>metastore metastore</a:t>
            </a:r>
            <a:r>
              <a:rPr lang="zh-CN" altLang="zh-CN" sz="1200" i="1" dirty="0">
                <a:solidFill>
                  <a:srgbClr val="999999"/>
                </a:solidFill>
                <a:latin typeface="宋体" panose="02010600030101010101" pitchFamily="2" charset="-122"/>
                <a:ea typeface="宋体" panose="02010600030101010101" pitchFamily="2" charset="-122"/>
              </a:rPr>
              <a:t>地址 </a:t>
            </a:r>
            <a:r>
              <a:rPr lang="zh-CN" altLang="zh-CN" sz="1200" i="1" dirty="0">
                <a:solidFill>
                  <a:srgbClr val="999999"/>
                </a:solidFill>
                <a:latin typeface="Arial Unicode MS" panose="020B0604020202020204" pitchFamily="34" charset="-122"/>
                <a:ea typeface="JetBrains Mono"/>
              </a:rPr>
              <a:t>--&gt;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&gt;hive.metastore.uris&lt;/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&gt;thrift://node1:9083&lt;/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关闭元数据存储授权  </a:t>
            </a:r>
            <a:r>
              <a:rPr lang="zh-CN" altLang="zh-CN" sz="1200" i="1" dirty="0">
                <a:solidFill>
                  <a:srgbClr val="999999"/>
                </a:solidFill>
                <a:latin typeface="Arial Unicode MS" panose="020B0604020202020204" pitchFamily="34" charset="-122"/>
                <a:ea typeface="JetBrains Mono"/>
              </a:rPr>
              <a:t>--&gt;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&gt;hive.metastore.event.db.notification.api.auth&lt;/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&gt;false&lt;/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configuration</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endParaRPr lang="zh-CN" altLang="zh-CN" sz="1600" dirty="0">
              <a:latin typeface="Arial" panose="020B0604020202020204" pitchFamily="34" charset="0"/>
            </a:endParaRPr>
          </a:p>
        </p:txBody>
      </p:sp>
    </p:spTree>
    <p:extLst>
      <p:ext uri="{BB962C8B-B14F-4D97-AF65-F5344CB8AC3E}">
        <p14:creationId xmlns:p14="http://schemas.microsoft.com/office/powerpoint/2010/main" val="39737719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Step5</a:t>
            </a:r>
            <a:r>
              <a:rPr lang="zh-CN" altLang="en-US" dirty="0"/>
              <a:t>：上传</a:t>
            </a:r>
            <a:r>
              <a:rPr lang="en-US" altLang="zh-CN" dirty="0"/>
              <a:t>MySQL JDBC</a:t>
            </a:r>
            <a:r>
              <a:rPr lang="zh-CN" altLang="en-US" dirty="0"/>
              <a:t>驱动到</a:t>
            </a:r>
            <a:r>
              <a:rPr lang="en-US" altLang="zh-CN" dirty="0"/>
              <a:t>Hive</a:t>
            </a:r>
            <a:r>
              <a:rPr lang="zh-CN" altLang="en-US" dirty="0"/>
              <a:t>安装包</a:t>
            </a:r>
            <a:r>
              <a:rPr lang="en-US" altLang="zh-CN" dirty="0"/>
              <a:t>lib</a:t>
            </a:r>
            <a:r>
              <a:rPr lang="zh-CN" altLang="en-US" dirty="0"/>
              <a:t>路径下</a:t>
            </a:r>
            <a:r>
              <a:rPr lang="en-US" altLang="zh-CN" dirty="0"/>
              <a:t>  </a:t>
            </a:r>
            <a:r>
              <a:rPr lang="en-US" altLang="zh-CN" dirty="0">
                <a:solidFill>
                  <a:srgbClr val="C00000"/>
                </a:solidFill>
              </a:rPr>
              <a:t>mysql-connector-java-5.1.32.jar</a:t>
            </a:r>
          </a:p>
          <a:p>
            <a:r>
              <a:rPr lang="en-US" altLang="zh-CN" dirty="0">
                <a:solidFill>
                  <a:schemeClr val="tx1"/>
                </a:solidFill>
              </a:rPr>
              <a:t>Step6</a:t>
            </a:r>
            <a:r>
              <a:rPr lang="zh-CN" altLang="en-US" dirty="0">
                <a:solidFill>
                  <a:schemeClr val="tx1"/>
                </a:solidFill>
              </a:rPr>
              <a:t>：初始化</a:t>
            </a:r>
            <a:r>
              <a:rPr lang="en-US" altLang="zh-CN" dirty="0">
                <a:solidFill>
                  <a:schemeClr val="tx1"/>
                </a:solidFill>
              </a:rPr>
              <a:t>Hive</a:t>
            </a:r>
            <a:r>
              <a:rPr lang="zh-CN" altLang="en-US" dirty="0">
                <a:solidFill>
                  <a:schemeClr val="tx1"/>
                </a:solidFill>
              </a:rPr>
              <a:t>的元数据</a:t>
            </a:r>
            <a:endParaRPr lang="en-US" altLang="zh-CN" dirty="0">
              <a:solidFill>
                <a:schemeClr val="tx1"/>
              </a:solidFill>
            </a:endParaRPr>
          </a:p>
        </p:txBody>
      </p:sp>
      <p:sp>
        <p:nvSpPr>
          <p:cNvPr id="5" name="标题 4"/>
          <p:cNvSpPr>
            <a:spLocks noGrp="1"/>
          </p:cNvSpPr>
          <p:nvPr>
            <p:ph type="title"/>
          </p:nvPr>
        </p:nvSpPr>
        <p:spPr/>
        <p:txBody>
          <a:bodyPr/>
          <a:lstStyle/>
          <a:p>
            <a:r>
              <a:rPr lang="en-US" altLang="zh-CN" dirty="0"/>
              <a:t>Hive</a:t>
            </a:r>
            <a:r>
              <a:rPr lang="zh-CN" altLang="en-US" dirty="0"/>
              <a:t>部署实战</a:t>
            </a:r>
          </a:p>
        </p:txBody>
      </p:sp>
      <p:sp>
        <p:nvSpPr>
          <p:cNvPr id="6" name="文本占位符 5"/>
          <p:cNvSpPr>
            <a:spLocks noGrp="1"/>
          </p:cNvSpPr>
          <p:nvPr>
            <p:ph type="body" sz="quarter" idx="10"/>
          </p:nvPr>
        </p:nvSpPr>
        <p:spPr/>
        <p:txBody>
          <a:bodyPr/>
          <a:lstStyle/>
          <a:p>
            <a:r>
              <a:rPr lang="zh-CN" altLang="en-US" dirty="0"/>
              <a:t>远程模式安装（重要）</a:t>
            </a: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5" name="TextBox 3">
            <a:extLst>
              <a:ext uri="{FF2B5EF4-FFF2-40B4-BE49-F238E27FC236}">
                <a16:creationId xmlns:a16="http://schemas.microsoft.com/office/drawing/2014/main" id="{0C998B78-AB18-3C47-A1C7-25AE9A3A40B0}"/>
              </a:ext>
            </a:extLst>
          </p:cNvPr>
          <p:cNvSpPr txBox="1"/>
          <p:nvPr/>
        </p:nvSpPr>
        <p:spPr>
          <a:xfrm>
            <a:off x="3385875" y="3340421"/>
            <a:ext cx="5399608" cy="83099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/export/server/apache-hive-3.1.2-bin/</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bin/schematool </a:t>
            </a:r>
            <a:r>
              <a:rPr lang="zh-CN" altLang="zh-CN" sz="1200" dirty="0">
                <a:solidFill>
                  <a:srgbClr val="080808"/>
                </a:solidFill>
                <a:latin typeface="Arial Unicode MS" panose="020B0604020202020204" pitchFamily="34" charset="-122"/>
                <a:ea typeface="JetBrains Mono"/>
              </a:rPr>
              <a:t>-initSchema -dbType mysql -verbos</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初始化成功会在</a:t>
            </a:r>
            <a:r>
              <a:rPr lang="zh-CN" altLang="zh-CN" sz="1200" i="1" dirty="0">
                <a:solidFill>
                  <a:srgbClr val="999999"/>
                </a:solidFill>
                <a:latin typeface="Arial Unicode MS" panose="020B0604020202020204" pitchFamily="34" charset="-122"/>
                <a:ea typeface="JetBrains Mono"/>
              </a:rPr>
              <a:t>mysql</a:t>
            </a:r>
            <a:r>
              <a:rPr lang="zh-CN" altLang="zh-CN" sz="1200" i="1" dirty="0">
                <a:solidFill>
                  <a:srgbClr val="999999"/>
                </a:solidFill>
                <a:latin typeface="宋体" panose="02010600030101010101" pitchFamily="2" charset="-122"/>
                <a:ea typeface="宋体" panose="02010600030101010101" pitchFamily="2" charset="-122"/>
              </a:rPr>
              <a:t>中创建</a:t>
            </a:r>
            <a:r>
              <a:rPr lang="zh-CN" altLang="zh-CN" sz="1200" i="1" dirty="0">
                <a:solidFill>
                  <a:srgbClr val="999999"/>
                </a:solidFill>
                <a:latin typeface="Arial Unicode MS" panose="020B0604020202020204" pitchFamily="34" charset="-122"/>
                <a:ea typeface="JetBrains Mono"/>
              </a:rPr>
              <a:t>74</a:t>
            </a:r>
            <a:r>
              <a:rPr lang="zh-CN" altLang="zh-CN" sz="1200" i="1" dirty="0">
                <a:solidFill>
                  <a:srgbClr val="999999"/>
                </a:solidFill>
                <a:latin typeface="宋体" panose="02010600030101010101" pitchFamily="2" charset="-122"/>
                <a:ea typeface="宋体" panose="02010600030101010101" pitchFamily="2" charset="-122"/>
              </a:rPr>
              <a:t>张表</a:t>
            </a:r>
            <a:endParaRPr lang="zh-CN" altLang="zh-CN" sz="1600" dirty="0">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13205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如果在远程模式下，直接运行</a:t>
            </a:r>
            <a:r>
              <a:rPr lang="en-US" altLang="zh-CN" dirty="0"/>
              <a:t>hive</a:t>
            </a:r>
            <a:r>
              <a:rPr lang="zh-CN" altLang="en-US" dirty="0"/>
              <a:t>服务，在执行操作的时候会报错，错误信息如下：</a:t>
            </a:r>
            <a:endParaRPr lang="en-US" altLang="zh-CN" dirty="0"/>
          </a:p>
          <a:p>
            <a:endParaRPr lang="en-US" altLang="zh-CN" dirty="0"/>
          </a:p>
          <a:p>
            <a:endParaRPr lang="en-US" altLang="zh-CN" dirty="0"/>
          </a:p>
          <a:p>
            <a:endParaRPr lang="en-US" altLang="zh-CN" dirty="0"/>
          </a:p>
          <a:p>
            <a:endParaRPr lang="en-US" altLang="zh-CN" dirty="0"/>
          </a:p>
          <a:p>
            <a:r>
              <a:rPr lang="zh-CN" altLang="zh-CN" dirty="0"/>
              <a:t>在</a:t>
            </a:r>
            <a:r>
              <a:rPr lang="zh-CN" altLang="zh-CN" b="1" dirty="0">
                <a:solidFill>
                  <a:srgbClr val="FF0000"/>
                </a:solidFill>
              </a:rPr>
              <a:t>远程模式下，必须首先启动</a:t>
            </a:r>
            <a:r>
              <a:rPr lang="en-US" altLang="zh-CN" b="1" dirty="0">
                <a:solidFill>
                  <a:srgbClr val="FF0000"/>
                </a:solidFill>
              </a:rPr>
              <a:t>Hive metastore</a:t>
            </a:r>
            <a:r>
              <a:rPr lang="zh-CN" altLang="zh-CN" b="1" dirty="0">
                <a:solidFill>
                  <a:srgbClr val="FF0000"/>
                </a:solidFill>
              </a:rPr>
              <a:t>服务才可以使用</a:t>
            </a:r>
            <a:r>
              <a:rPr lang="en-US" altLang="zh-CN" b="1" dirty="0">
                <a:solidFill>
                  <a:srgbClr val="FF0000"/>
                </a:solidFill>
              </a:rPr>
              <a:t>hive</a:t>
            </a:r>
            <a:r>
              <a:rPr lang="zh-CN" altLang="zh-CN" b="1" dirty="0">
                <a:solidFill>
                  <a:srgbClr val="FF0000"/>
                </a:solidFill>
              </a:rPr>
              <a:t>。</a:t>
            </a:r>
            <a:endParaRPr lang="en-US" altLang="zh-CN" b="1" dirty="0">
              <a:solidFill>
                <a:srgbClr val="FF0000"/>
              </a:solidFill>
            </a:endParaRPr>
          </a:p>
          <a:p>
            <a:r>
              <a:rPr lang="zh-CN" altLang="zh-CN" b="1" dirty="0">
                <a:solidFill>
                  <a:srgbClr val="FF0000"/>
                </a:solidFill>
              </a:rPr>
              <a:t>因为</a:t>
            </a:r>
            <a:r>
              <a:rPr lang="en-US" altLang="zh-CN" b="1" dirty="0">
                <a:solidFill>
                  <a:srgbClr val="FF0000"/>
                </a:solidFill>
              </a:rPr>
              <a:t>metastore</a:t>
            </a:r>
            <a:r>
              <a:rPr lang="zh-CN" altLang="zh-CN" b="1" dirty="0">
                <a:solidFill>
                  <a:srgbClr val="FF0000"/>
                </a:solidFill>
              </a:rPr>
              <a:t>服务和</a:t>
            </a:r>
            <a:r>
              <a:rPr lang="en-US" altLang="zh-CN" b="1" dirty="0">
                <a:solidFill>
                  <a:srgbClr val="FF0000"/>
                </a:solidFill>
              </a:rPr>
              <a:t>hive server</a:t>
            </a:r>
            <a:r>
              <a:rPr lang="zh-CN" altLang="zh-CN" b="1" dirty="0">
                <a:solidFill>
                  <a:srgbClr val="FF0000"/>
                </a:solidFill>
              </a:rPr>
              <a:t>是两个单独的进程了</a:t>
            </a:r>
            <a:r>
              <a:rPr lang="zh-CN" altLang="zh-CN" dirty="0"/>
              <a:t>。</a:t>
            </a:r>
          </a:p>
          <a:p>
            <a:endParaRPr lang="en-US" altLang="zh-CN" dirty="0"/>
          </a:p>
        </p:txBody>
      </p:sp>
      <p:sp>
        <p:nvSpPr>
          <p:cNvPr id="5" name="标题 4"/>
          <p:cNvSpPr>
            <a:spLocks noGrp="1"/>
          </p:cNvSpPr>
          <p:nvPr>
            <p:ph type="title"/>
          </p:nvPr>
        </p:nvSpPr>
        <p:spPr/>
        <p:txBody>
          <a:bodyPr/>
          <a:lstStyle/>
          <a:p>
            <a:r>
              <a:rPr lang="en-US" altLang="zh-CN" dirty="0"/>
              <a:t>Hive</a:t>
            </a:r>
            <a:r>
              <a:rPr lang="zh-CN" altLang="en-US" dirty="0"/>
              <a:t>部署实战</a:t>
            </a:r>
          </a:p>
        </p:txBody>
      </p:sp>
      <p:sp>
        <p:nvSpPr>
          <p:cNvPr id="6" name="文本占位符 5"/>
          <p:cNvSpPr>
            <a:spLocks noGrp="1"/>
          </p:cNvSpPr>
          <p:nvPr>
            <p:ph type="body" sz="quarter" idx="10"/>
          </p:nvPr>
        </p:nvSpPr>
        <p:spPr/>
        <p:txBody>
          <a:bodyPr/>
          <a:lstStyle/>
          <a:p>
            <a:r>
              <a:rPr lang="zh-CN" altLang="en-US" dirty="0"/>
              <a:t>远程模式使用注意事项</a:t>
            </a: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3" name="图片 12"/>
          <p:cNvPicPr/>
          <p:nvPr/>
        </p:nvPicPr>
        <p:blipFill>
          <a:blip r:embed="rId2"/>
          <a:stretch>
            <a:fillRect/>
          </a:stretch>
        </p:blipFill>
        <p:spPr>
          <a:xfrm>
            <a:off x="2262284" y="2300287"/>
            <a:ext cx="7646790" cy="1195388"/>
          </a:xfrm>
          <a:prstGeom prst="rect">
            <a:avLst/>
          </a:prstGeom>
        </p:spPr>
      </p:pic>
    </p:spTree>
    <p:extLst>
      <p:ext uri="{BB962C8B-B14F-4D97-AF65-F5344CB8AC3E}">
        <p14:creationId xmlns:p14="http://schemas.microsoft.com/office/powerpoint/2010/main" val="26936684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en-US" dirty="0"/>
              <a:t>前台启动，进程会一直占据终端，</a:t>
            </a:r>
            <a:r>
              <a:rPr lang="en-US" altLang="zh-CN" dirty="0"/>
              <a:t>ctrl + c</a:t>
            </a:r>
            <a:r>
              <a:rPr lang="zh-CN" altLang="en-US" dirty="0"/>
              <a:t>结束进程，服务关闭。</a:t>
            </a:r>
            <a:endParaRPr lang="en-US" altLang="zh-CN" dirty="0"/>
          </a:p>
          <a:p>
            <a:r>
              <a:rPr lang="zh-CN" altLang="en-US" dirty="0"/>
              <a:t>可以根据需求添加参数开启</a:t>
            </a:r>
            <a:r>
              <a:rPr lang="en-US" altLang="zh-CN" dirty="0"/>
              <a:t>debug</a:t>
            </a:r>
            <a:r>
              <a:rPr lang="zh-CN" altLang="en-US" dirty="0"/>
              <a:t>日志，获取详细日志信息，便于排错。</a:t>
            </a:r>
            <a:endParaRPr lang="en-US" altLang="zh-CN" dirty="0"/>
          </a:p>
        </p:txBody>
      </p:sp>
      <p:sp>
        <p:nvSpPr>
          <p:cNvPr id="3" name="标题 2"/>
          <p:cNvSpPr>
            <a:spLocks noGrp="1"/>
          </p:cNvSpPr>
          <p:nvPr>
            <p:ph type="title"/>
          </p:nvPr>
        </p:nvSpPr>
        <p:spPr/>
        <p:txBody>
          <a:bodyPr/>
          <a:lstStyle/>
          <a:p>
            <a:r>
              <a:rPr lang="zh-CN" altLang="en-US" dirty="0"/>
              <a:t>远程模式</a:t>
            </a:r>
            <a:r>
              <a:rPr lang="en-US" altLang="zh-CN" dirty="0"/>
              <a:t>Metastore</a:t>
            </a:r>
            <a:r>
              <a:rPr lang="zh-CN" altLang="en-US" dirty="0"/>
              <a:t>服务</a:t>
            </a:r>
          </a:p>
        </p:txBody>
      </p:sp>
      <p:sp>
        <p:nvSpPr>
          <p:cNvPr id="4" name="文本占位符 3"/>
          <p:cNvSpPr>
            <a:spLocks noGrp="1"/>
          </p:cNvSpPr>
          <p:nvPr>
            <p:ph type="body" sz="quarter" idx="10"/>
          </p:nvPr>
        </p:nvSpPr>
        <p:spPr/>
        <p:txBody>
          <a:bodyPr/>
          <a:lstStyle/>
          <a:p>
            <a:r>
              <a:rPr lang="zh-CN" altLang="en-US" dirty="0"/>
              <a:t>启动方式</a:t>
            </a:r>
          </a:p>
        </p:txBody>
      </p:sp>
      <p:sp>
        <p:nvSpPr>
          <p:cNvPr id="5" name="TextBox 3">
            <a:extLst>
              <a:ext uri="{FF2B5EF4-FFF2-40B4-BE49-F238E27FC236}">
                <a16:creationId xmlns:a16="http://schemas.microsoft.com/office/drawing/2014/main" id="{0C998B78-AB18-3C47-A1C7-25AE9A3A40B0}"/>
              </a:ext>
            </a:extLst>
          </p:cNvPr>
          <p:cNvSpPr txBox="1"/>
          <p:nvPr/>
        </p:nvSpPr>
        <p:spPr>
          <a:xfrm>
            <a:off x="3385875" y="3444008"/>
            <a:ext cx="5399608" cy="1569660"/>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前台启动</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/export/server/apache-hive-3.1.2-bin/bin/hive </a:t>
            </a:r>
            <a:r>
              <a:rPr lang="zh-CN" altLang="zh-CN" sz="1200" dirty="0">
                <a:solidFill>
                  <a:srgbClr val="080808"/>
                </a:solidFill>
                <a:latin typeface="Arial Unicode MS" panose="020B0604020202020204" pitchFamily="34" charset="-122"/>
                <a:ea typeface="JetBrains Mono"/>
              </a:rPr>
              <a:t>--service metastore</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前台启动开启</a:t>
            </a:r>
            <a:r>
              <a:rPr lang="zh-CN" altLang="zh-CN" sz="1200" i="1" dirty="0">
                <a:solidFill>
                  <a:srgbClr val="999999"/>
                </a:solidFill>
                <a:latin typeface="Arial Unicode MS" panose="020B0604020202020204" pitchFamily="34" charset="-122"/>
                <a:ea typeface="JetBrains Mono"/>
              </a:rPr>
              <a:t>debug</a:t>
            </a:r>
            <a:r>
              <a:rPr lang="zh-CN" altLang="zh-CN" sz="1200" i="1" dirty="0">
                <a:solidFill>
                  <a:srgbClr val="999999"/>
                </a:solidFill>
                <a:latin typeface="宋体" panose="02010600030101010101" pitchFamily="2" charset="-122"/>
                <a:ea typeface="宋体" panose="02010600030101010101" pitchFamily="2" charset="-122"/>
              </a:rPr>
              <a:t>日志</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/export/server/apache-hive-3.1.2-bin/bin/hive </a:t>
            </a:r>
            <a:r>
              <a:rPr lang="zh-CN" altLang="zh-CN" sz="1200" dirty="0">
                <a:solidFill>
                  <a:srgbClr val="080808"/>
                </a:solidFill>
                <a:latin typeface="Arial Unicode MS" panose="020B0604020202020204" pitchFamily="34" charset="-122"/>
                <a:ea typeface="JetBrains Mono"/>
              </a:rPr>
              <a:t>--service metastore --hiveconf </a:t>
            </a:r>
            <a:r>
              <a:rPr lang="zh-CN" altLang="zh-CN" sz="1200" dirty="0">
                <a:solidFill>
                  <a:srgbClr val="000000"/>
                </a:solidFill>
                <a:latin typeface="Arial Unicode MS" panose="020B0604020202020204" pitchFamily="34" charset="-122"/>
                <a:ea typeface="JetBrains Mono"/>
              </a:rPr>
              <a:t>hive.root.logger</a:t>
            </a:r>
            <a:r>
              <a:rPr lang="zh-CN" altLang="zh-CN" sz="1200" dirty="0">
                <a:solidFill>
                  <a:srgbClr val="080808"/>
                </a:solidFill>
                <a:latin typeface="Arial Unicode MS" panose="020B0604020202020204" pitchFamily="34" charset="-122"/>
                <a:ea typeface="JetBrains Mono"/>
              </a:rPr>
              <a:t>=DEBUG,console  </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前台启动关闭方式</a:t>
            </a:r>
            <a:r>
              <a:rPr lang="zh-CN" altLang="zh-CN" sz="1200" i="1" dirty="0">
                <a:solidFill>
                  <a:srgbClr val="999999"/>
                </a:solidFill>
                <a:latin typeface="Arial Unicode MS" panose="020B0604020202020204" pitchFamily="34" charset="-122"/>
                <a:ea typeface="JetBrains Mono"/>
              </a:rPr>
              <a:t>  ctrl+c</a:t>
            </a:r>
            <a:r>
              <a:rPr lang="zh-CN" altLang="zh-CN" sz="1200" i="1" dirty="0">
                <a:solidFill>
                  <a:srgbClr val="999999"/>
                </a:solidFill>
                <a:latin typeface="宋体" panose="02010600030101010101" pitchFamily="2" charset="-122"/>
                <a:ea typeface="宋体" panose="02010600030101010101" pitchFamily="2" charset="-122"/>
              </a:rPr>
              <a:t>结束进程</a:t>
            </a:r>
            <a:endParaRPr lang="zh-CN" altLang="zh-CN" sz="1600" dirty="0">
              <a:latin typeface="Arial" panose="020B0604020202020204" pitchFamily="34" charset="0"/>
            </a:endParaRPr>
          </a:p>
        </p:txBody>
      </p:sp>
      <p:sp>
        <p:nvSpPr>
          <p:cNvPr id="6"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86106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en-US" dirty="0"/>
              <a:t>后台启动，输出日志信息在</a:t>
            </a:r>
            <a:r>
              <a:rPr lang="en-US" altLang="zh-CN" dirty="0"/>
              <a:t>/root</a:t>
            </a:r>
            <a:r>
              <a:rPr lang="zh-CN" altLang="en-US" dirty="0"/>
              <a:t>目录下</a:t>
            </a:r>
            <a:r>
              <a:rPr lang="en-US" altLang="zh-CN" dirty="0" err="1"/>
              <a:t>nohup.out</a:t>
            </a:r>
            <a:endParaRPr lang="zh-CN" altLang="en-US" dirty="0"/>
          </a:p>
        </p:txBody>
      </p:sp>
      <p:sp>
        <p:nvSpPr>
          <p:cNvPr id="3" name="标题 2"/>
          <p:cNvSpPr>
            <a:spLocks noGrp="1"/>
          </p:cNvSpPr>
          <p:nvPr>
            <p:ph type="title"/>
          </p:nvPr>
        </p:nvSpPr>
        <p:spPr/>
        <p:txBody>
          <a:bodyPr/>
          <a:lstStyle/>
          <a:p>
            <a:r>
              <a:rPr lang="zh-CN" altLang="en-US" dirty="0"/>
              <a:t>远程模式</a:t>
            </a:r>
            <a:r>
              <a:rPr lang="en-US" altLang="zh-CN" dirty="0"/>
              <a:t>Metastore</a:t>
            </a:r>
            <a:r>
              <a:rPr lang="zh-CN" altLang="en-US" dirty="0"/>
              <a:t>服务</a:t>
            </a:r>
          </a:p>
        </p:txBody>
      </p:sp>
      <p:sp>
        <p:nvSpPr>
          <p:cNvPr id="4" name="文本占位符 3"/>
          <p:cNvSpPr>
            <a:spLocks noGrp="1"/>
          </p:cNvSpPr>
          <p:nvPr>
            <p:ph type="body" sz="quarter" idx="10"/>
          </p:nvPr>
        </p:nvSpPr>
        <p:spPr/>
        <p:txBody>
          <a:bodyPr/>
          <a:lstStyle/>
          <a:p>
            <a:r>
              <a:rPr lang="zh-CN" altLang="en-US" dirty="0"/>
              <a:t>启动方式</a:t>
            </a:r>
          </a:p>
        </p:txBody>
      </p:sp>
      <p:sp>
        <p:nvSpPr>
          <p:cNvPr id="5" name="TextBox 3">
            <a:extLst>
              <a:ext uri="{FF2B5EF4-FFF2-40B4-BE49-F238E27FC236}">
                <a16:creationId xmlns:a16="http://schemas.microsoft.com/office/drawing/2014/main" id="{0C998B78-AB18-3C47-A1C7-25AE9A3A40B0}"/>
              </a:ext>
            </a:extLst>
          </p:cNvPr>
          <p:cNvSpPr txBox="1"/>
          <p:nvPr/>
        </p:nvSpPr>
        <p:spPr>
          <a:xfrm>
            <a:off x="519340" y="3381255"/>
            <a:ext cx="5399608" cy="138499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nohup </a:t>
            </a:r>
            <a:r>
              <a:rPr lang="zh-CN" altLang="zh-CN" sz="1200" dirty="0">
                <a:solidFill>
                  <a:srgbClr val="080808"/>
                </a:solidFill>
                <a:latin typeface="Arial Unicode MS" panose="020B0604020202020204" pitchFamily="34" charset="-122"/>
                <a:ea typeface="JetBrains Mono"/>
              </a:rPr>
              <a:t>/export/server/apache-hive-3.1.2-bin/bin/hive --service metastore &amp;</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后台挂起启动 结束进程</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宋体" panose="02010600030101010101" pitchFamily="2" charset="-122"/>
                <a:ea typeface="宋体" panose="02010600030101010101" pitchFamily="2" charset="-122"/>
              </a:rPr>
              <a:t>使用</a:t>
            </a:r>
            <a:r>
              <a:rPr lang="zh-CN" altLang="zh-CN" sz="1200" dirty="0">
                <a:solidFill>
                  <a:srgbClr val="0073BF"/>
                </a:solidFill>
                <a:latin typeface="Arial Unicode MS" panose="020B0604020202020204" pitchFamily="34" charset="-122"/>
                <a:ea typeface="JetBrains Mono"/>
              </a:rPr>
              <a:t>jps</a:t>
            </a:r>
            <a:r>
              <a:rPr lang="zh-CN" altLang="zh-CN" sz="1200" dirty="0">
                <a:solidFill>
                  <a:srgbClr val="0073BF"/>
                </a:solidFill>
                <a:latin typeface="宋体" panose="02010600030101010101" pitchFamily="2" charset="-122"/>
                <a:ea typeface="宋体" panose="02010600030101010101" pitchFamily="2" charset="-122"/>
              </a:rPr>
              <a:t>查看进程 </a:t>
            </a:r>
            <a:r>
              <a:rPr lang="zh-CN" altLang="zh-CN" sz="1200" dirty="0">
                <a:solidFill>
                  <a:srgbClr val="080808"/>
                </a:solidFill>
                <a:latin typeface="宋体" panose="02010600030101010101" pitchFamily="2" charset="-122"/>
                <a:ea typeface="宋体" panose="02010600030101010101" pitchFamily="2" charset="-122"/>
              </a:rPr>
              <a:t>使用</a:t>
            </a:r>
            <a:r>
              <a:rPr lang="zh-CN" altLang="zh-CN" sz="1200" dirty="0">
                <a:solidFill>
                  <a:srgbClr val="080808"/>
                </a:solidFill>
                <a:latin typeface="Arial Unicode MS" panose="020B0604020202020204" pitchFamily="34" charset="-122"/>
                <a:ea typeface="JetBrains Mono"/>
              </a:rPr>
              <a:t>kill -9 </a:t>
            </a:r>
            <a:r>
              <a:rPr lang="zh-CN" altLang="zh-CN" sz="1200" dirty="0">
                <a:solidFill>
                  <a:srgbClr val="080808"/>
                </a:solidFill>
                <a:latin typeface="宋体" panose="02010600030101010101" pitchFamily="2" charset="-122"/>
                <a:ea typeface="宋体" panose="02010600030101010101" pitchFamily="2" charset="-122"/>
              </a:rPr>
              <a:t>杀死进程</a:t>
            </a:r>
            <a:br>
              <a:rPr lang="zh-CN" altLang="zh-CN" sz="1200" dirty="0">
                <a:solidFill>
                  <a:srgbClr val="080808"/>
                </a:solidFill>
                <a:latin typeface="宋体" panose="02010600030101010101" pitchFamily="2" charset="-122"/>
                <a:ea typeface="宋体" panose="02010600030101010101" pitchFamily="2" charset="-122"/>
              </a:rPr>
            </a:br>
            <a:br>
              <a:rPr lang="zh-CN" altLang="zh-CN" sz="1200" dirty="0">
                <a:solidFill>
                  <a:srgbClr val="080808"/>
                </a:solidFill>
                <a:latin typeface="宋体" panose="02010600030101010101" pitchFamily="2" charset="-122"/>
                <a:ea typeface="宋体" panose="02010600030101010101" pitchFamily="2" charset="-122"/>
              </a:rPr>
            </a:br>
            <a:r>
              <a:rPr lang="zh-CN" altLang="zh-CN" sz="1200" i="1" dirty="0">
                <a:solidFill>
                  <a:srgbClr val="999999"/>
                </a:solidFill>
                <a:latin typeface="Arial Unicode MS" panose="020B0604020202020204" pitchFamily="34" charset="-122"/>
                <a:ea typeface="JetBrains Mono"/>
              </a:rPr>
              <a:t>#nohup </a:t>
            </a:r>
            <a:r>
              <a:rPr lang="zh-CN" altLang="zh-CN" sz="1200" i="1" dirty="0">
                <a:solidFill>
                  <a:srgbClr val="999999"/>
                </a:solidFill>
                <a:latin typeface="宋体" panose="02010600030101010101" pitchFamily="2" charset="-122"/>
                <a:ea typeface="宋体" panose="02010600030101010101" pitchFamily="2" charset="-122"/>
              </a:rPr>
              <a:t>命令，在默认情况下（非重定向时），会输出一个名叫</a:t>
            </a:r>
            <a:r>
              <a:rPr lang="zh-CN" altLang="zh-CN" sz="1200" i="1" dirty="0">
                <a:solidFill>
                  <a:srgbClr val="999999"/>
                </a:solidFill>
                <a:latin typeface="Arial Unicode MS" panose="020B0604020202020204" pitchFamily="34" charset="-122"/>
                <a:ea typeface="JetBrains Mono"/>
              </a:rPr>
              <a:t> nohup.out </a:t>
            </a:r>
            <a:r>
              <a:rPr lang="zh-CN" altLang="zh-CN" sz="1200" i="1" dirty="0">
                <a:solidFill>
                  <a:srgbClr val="999999"/>
                </a:solidFill>
                <a:latin typeface="宋体" panose="02010600030101010101" pitchFamily="2" charset="-122"/>
                <a:ea typeface="宋体" panose="02010600030101010101" pitchFamily="2" charset="-122"/>
              </a:rPr>
              <a:t>的文件到当前目录下</a:t>
            </a:r>
            <a:endParaRPr lang="zh-CN" altLang="zh-CN" sz="1600" dirty="0">
              <a:latin typeface="Arial" panose="020B0604020202020204" pitchFamily="34" charset="0"/>
            </a:endParaRPr>
          </a:p>
        </p:txBody>
      </p:sp>
      <p:sp>
        <p:nvSpPr>
          <p:cNvPr id="6"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p:cNvPicPr/>
          <p:nvPr/>
        </p:nvPicPr>
        <p:blipFill>
          <a:blip r:embed="rId2"/>
          <a:stretch>
            <a:fillRect/>
          </a:stretch>
        </p:blipFill>
        <p:spPr>
          <a:xfrm>
            <a:off x="6186169" y="3178660"/>
            <a:ext cx="5274310" cy="1938992"/>
          </a:xfrm>
          <a:prstGeom prst="rect">
            <a:avLst/>
          </a:prstGeom>
        </p:spPr>
      </p:pic>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19598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chemeClr val="tx1"/>
                </a:solidFill>
              </a:rPr>
              <a:t>Apache Hive </a:t>
            </a:r>
            <a:r>
              <a:rPr lang="zh-CN" altLang="en-US" dirty="0">
                <a:solidFill>
                  <a:schemeClr val="tx1"/>
                </a:solidFill>
              </a:rPr>
              <a:t>元数据</a:t>
            </a:r>
            <a:endParaRPr lang="en-US" altLang="zh-CN" dirty="0">
              <a:solidFill>
                <a:schemeClr val="tx1"/>
              </a:solidFill>
            </a:endParaRPr>
          </a:p>
          <a:p>
            <a:r>
              <a:rPr lang="en-US" altLang="zh-CN" dirty="0">
                <a:solidFill>
                  <a:schemeClr val="tx1"/>
                </a:solidFill>
              </a:rPr>
              <a:t>metastore</a:t>
            </a:r>
            <a:r>
              <a:rPr lang="zh-CN" altLang="en-US" dirty="0">
                <a:solidFill>
                  <a:schemeClr val="tx1"/>
                </a:solidFill>
              </a:rPr>
              <a:t>三种配置方式</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部署实战</a:t>
            </a:r>
            <a:endParaRPr lang="en-US" altLang="zh-CN" dirty="0">
              <a:solidFill>
                <a:schemeClr val="tx1"/>
              </a:solidFill>
            </a:endParaRPr>
          </a:p>
          <a:p>
            <a:r>
              <a:rPr lang="en-US" altLang="zh-CN" dirty="0">
                <a:solidFill>
                  <a:srgbClr val="FF0000"/>
                </a:solidFill>
              </a:rPr>
              <a:t>Apache Hive</a:t>
            </a:r>
            <a:r>
              <a:rPr lang="zh-CN" altLang="en-US" dirty="0">
                <a:solidFill>
                  <a:srgbClr val="FF0000"/>
                </a:solidFill>
              </a:rPr>
              <a:t>客户端使用</a:t>
            </a:r>
            <a:endParaRPr lang="en-US" altLang="zh-CN" dirty="0">
              <a:solidFill>
                <a:srgbClr val="FF0000"/>
              </a:solidFill>
            </a:endParaRPr>
          </a:p>
        </p:txBody>
      </p:sp>
    </p:spTree>
    <p:extLst>
      <p:ext uri="{BB962C8B-B14F-4D97-AF65-F5344CB8AC3E}">
        <p14:creationId xmlns:p14="http://schemas.microsoft.com/office/powerpoint/2010/main" val="3306147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FF0000"/>
                </a:solidFill>
              </a:rPr>
              <a:t>关系型数据库（</a:t>
            </a:r>
            <a:r>
              <a:rPr lang="en-US" altLang="zh-CN" dirty="0">
                <a:solidFill>
                  <a:srgbClr val="FF0000"/>
                </a:solidFill>
              </a:rPr>
              <a:t>RDBMS</a:t>
            </a:r>
            <a:r>
              <a:rPr lang="zh-CN" altLang="en-US" dirty="0">
                <a:solidFill>
                  <a:srgbClr val="FF0000"/>
                </a:solidFill>
              </a:rPr>
              <a:t>）是</a:t>
            </a:r>
            <a:r>
              <a:rPr lang="en-US" altLang="zh-CN" dirty="0">
                <a:solidFill>
                  <a:srgbClr val="FF0000"/>
                </a:solidFill>
              </a:rPr>
              <a:t>OLTP</a:t>
            </a:r>
            <a:r>
              <a:rPr lang="zh-CN" altLang="en-US" dirty="0">
                <a:solidFill>
                  <a:srgbClr val="FF0000"/>
                </a:solidFill>
              </a:rPr>
              <a:t>典型应用</a:t>
            </a:r>
            <a:r>
              <a:rPr lang="zh-CN" altLang="en-US" dirty="0"/>
              <a:t>，比如：</a:t>
            </a:r>
            <a:r>
              <a:rPr lang="en-US" altLang="zh-CN" dirty="0"/>
              <a:t>Oracle</a:t>
            </a:r>
            <a:r>
              <a:rPr lang="zh-CN" altLang="en-US" dirty="0"/>
              <a:t>、</a:t>
            </a:r>
            <a:r>
              <a:rPr lang="en-US" altLang="zh-CN" dirty="0"/>
              <a:t>MySQL</a:t>
            </a:r>
            <a:r>
              <a:rPr lang="zh-CN" altLang="en-US" dirty="0"/>
              <a:t>、</a:t>
            </a:r>
            <a:r>
              <a:rPr lang="en-US" altLang="zh-CN" dirty="0"/>
              <a:t>SQL Server</a:t>
            </a:r>
            <a:r>
              <a:rPr lang="zh-CN" altLang="en-US" dirty="0"/>
              <a:t>等。</a:t>
            </a:r>
          </a:p>
          <a:p>
            <a:endParaRPr lang="zh-CN" altLang="en-US" dirty="0"/>
          </a:p>
        </p:txBody>
      </p:sp>
      <p:sp>
        <p:nvSpPr>
          <p:cNvPr id="5" name="标题 4"/>
          <p:cNvSpPr>
            <a:spLocks noGrp="1"/>
          </p:cNvSpPr>
          <p:nvPr>
            <p:ph type="title"/>
          </p:nvPr>
        </p:nvSpPr>
        <p:spPr/>
        <p:txBody>
          <a:bodyPr/>
          <a:lstStyle/>
          <a:p>
            <a:r>
              <a:rPr lang="zh-CN" altLang="en-US" dirty="0"/>
              <a:t>数据仓库为何而来</a:t>
            </a:r>
          </a:p>
        </p:txBody>
      </p:sp>
      <p:sp>
        <p:nvSpPr>
          <p:cNvPr id="6" name="文本占位符 5"/>
          <p:cNvSpPr>
            <a:spLocks noGrp="1"/>
          </p:cNvSpPr>
          <p:nvPr>
            <p:ph type="body" sz="quarter" idx="10"/>
          </p:nvPr>
        </p:nvSpPr>
        <p:spPr/>
        <p:txBody>
          <a:bodyPr/>
          <a:lstStyle/>
          <a:p>
            <a:r>
              <a:rPr lang="zh-CN" altLang="en-US" dirty="0"/>
              <a:t>（</a:t>
            </a:r>
            <a:r>
              <a:rPr lang="en-US" altLang="zh-CN" dirty="0"/>
              <a:t>1</a:t>
            </a:r>
            <a:r>
              <a:rPr lang="zh-CN" altLang="en-US" dirty="0"/>
              <a:t>）操作型记录的保存</a:t>
            </a:r>
          </a:p>
        </p:txBody>
      </p:sp>
      <p:sp>
        <p:nvSpPr>
          <p:cNvPr id="8" name="圆角矩形 7"/>
          <p:cNvSpPr/>
          <p:nvPr/>
        </p:nvSpPr>
        <p:spPr>
          <a:xfrm>
            <a:off x="4117974" y="2395443"/>
            <a:ext cx="3233441" cy="9144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US" altLang="zh-CN" dirty="0"/>
              <a:t>  </a:t>
            </a:r>
            <a:r>
              <a:rPr lang="zh-CN" altLang="zh-CN" dirty="0"/>
              <a:t>中国人寿保险（集团）公司</a:t>
            </a:r>
            <a:endParaRPr lang="zh-CN" altLang="en-US" dirty="0"/>
          </a:p>
        </p:txBody>
      </p:sp>
      <p:sp>
        <p:nvSpPr>
          <p:cNvPr id="10" name="圆柱形 9"/>
          <p:cNvSpPr/>
          <p:nvPr/>
        </p:nvSpPr>
        <p:spPr>
          <a:xfrm>
            <a:off x="2749175" y="3940523"/>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a:t>Oracle</a:t>
            </a:r>
            <a:endParaRPr lang="zh-CN" altLang="en-US"/>
          </a:p>
        </p:txBody>
      </p:sp>
      <p:sp>
        <p:nvSpPr>
          <p:cNvPr id="11" name="圆柱形 10"/>
          <p:cNvSpPr/>
          <p:nvPr/>
        </p:nvSpPr>
        <p:spPr>
          <a:xfrm>
            <a:off x="4441371" y="3946216"/>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a:t>Mysql</a:t>
            </a:r>
            <a:endParaRPr lang="zh-CN" altLang="en-US"/>
          </a:p>
        </p:txBody>
      </p:sp>
      <p:sp>
        <p:nvSpPr>
          <p:cNvPr id="12" name="圆柱形 11"/>
          <p:cNvSpPr/>
          <p:nvPr/>
        </p:nvSpPr>
        <p:spPr>
          <a:xfrm>
            <a:off x="6178727" y="3940523"/>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a:t>Oracle</a:t>
            </a:r>
            <a:endParaRPr lang="zh-CN" altLang="en-US"/>
          </a:p>
        </p:txBody>
      </p:sp>
      <p:sp>
        <p:nvSpPr>
          <p:cNvPr id="13" name="圆柱形 12"/>
          <p:cNvSpPr/>
          <p:nvPr/>
        </p:nvSpPr>
        <p:spPr>
          <a:xfrm>
            <a:off x="7757193" y="3940523"/>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400" dirty="0"/>
              <a:t>SqlServer</a:t>
            </a:r>
          </a:p>
        </p:txBody>
      </p:sp>
      <p:sp>
        <p:nvSpPr>
          <p:cNvPr id="14" name="文本框 13"/>
          <p:cNvSpPr txBox="1"/>
          <p:nvPr/>
        </p:nvSpPr>
        <p:spPr>
          <a:xfrm>
            <a:off x="2807805" y="3600081"/>
            <a:ext cx="869324" cy="303160"/>
          </a:xfrm>
          <a:prstGeom prst="rect">
            <a:avLst/>
          </a:prstGeom>
          <a:noFill/>
        </p:spPr>
        <p:txBody>
          <a:bodyPr wrap="square" rtlCol="0">
            <a:spAutoFit/>
          </a:bodyPr>
          <a:lstStyle/>
          <a:p>
            <a:r>
              <a:rPr lang="zh-CN" altLang="en-US" dirty="0"/>
              <a:t>人寿险</a:t>
            </a:r>
          </a:p>
        </p:txBody>
      </p:sp>
      <p:sp>
        <p:nvSpPr>
          <p:cNvPr id="15" name="文本框 14"/>
          <p:cNvSpPr txBox="1"/>
          <p:nvPr/>
        </p:nvSpPr>
        <p:spPr>
          <a:xfrm>
            <a:off x="4533645" y="3600081"/>
            <a:ext cx="869324" cy="303160"/>
          </a:xfrm>
          <a:prstGeom prst="rect">
            <a:avLst/>
          </a:prstGeom>
          <a:noFill/>
        </p:spPr>
        <p:txBody>
          <a:bodyPr wrap="square" rtlCol="0">
            <a:spAutoFit/>
          </a:bodyPr>
          <a:lstStyle/>
          <a:p>
            <a:r>
              <a:rPr lang="zh-CN" altLang="en-US" dirty="0"/>
              <a:t>财 险</a:t>
            </a:r>
          </a:p>
        </p:txBody>
      </p:sp>
      <p:sp>
        <p:nvSpPr>
          <p:cNvPr id="16" name="文本框 15"/>
          <p:cNvSpPr txBox="1"/>
          <p:nvPr/>
        </p:nvSpPr>
        <p:spPr>
          <a:xfrm>
            <a:off x="6246677" y="3637364"/>
            <a:ext cx="869324" cy="303160"/>
          </a:xfrm>
          <a:prstGeom prst="rect">
            <a:avLst/>
          </a:prstGeom>
          <a:noFill/>
        </p:spPr>
        <p:txBody>
          <a:bodyPr wrap="square" rtlCol="0">
            <a:spAutoFit/>
          </a:bodyPr>
          <a:lstStyle/>
          <a:p>
            <a:r>
              <a:rPr lang="zh-CN" altLang="en-US" dirty="0"/>
              <a:t>车 险</a:t>
            </a:r>
          </a:p>
        </p:txBody>
      </p:sp>
      <p:sp>
        <p:nvSpPr>
          <p:cNvPr id="17" name="文本框 16"/>
          <p:cNvSpPr txBox="1"/>
          <p:nvPr/>
        </p:nvSpPr>
        <p:spPr>
          <a:xfrm>
            <a:off x="7779731" y="3600081"/>
            <a:ext cx="869324" cy="303160"/>
          </a:xfrm>
          <a:prstGeom prst="rect">
            <a:avLst/>
          </a:prstGeom>
          <a:noFill/>
        </p:spPr>
        <p:txBody>
          <a:bodyPr wrap="square" rtlCol="0">
            <a:spAutoFit/>
          </a:bodyPr>
          <a:lstStyle/>
          <a:p>
            <a:r>
              <a:rPr lang="zh-CN" altLang="en-US" dirty="0"/>
              <a:t>养老险</a:t>
            </a:r>
          </a:p>
        </p:txBody>
      </p:sp>
      <p:graphicFrame>
        <p:nvGraphicFramePr>
          <p:cNvPr id="26" name="表格 25"/>
          <p:cNvGraphicFramePr>
            <a:graphicFrameLocks noGrp="1"/>
          </p:cNvGraphicFramePr>
          <p:nvPr>
            <p:extLst>
              <p:ext uri="{D42A27DB-BD31-4B8C-83A1-F6EECF244321}">
                <p14:modId xmlns:p14="http://schemas.microsoft.com/office/powerpoint/2010/main" val="3929789915"/>
              </p:ext>
            </p:extLst>
          </p:nvPr>
        </p:nvGraphicFramePr>
        <p:xfrm>
          <a:off x="4188501" y="4948351"/>
          <a:ext cx="1513268" cy="1483868"/>
        </p:xfrm>
        <a:graphic>
          <a:graphicData uri="http://schemas.openxmlformats.org/drawingml/2006/table">
            <a:tbl>
              <a:tblPr firstRow="1" bandRow="1">
                <a:tableStyleId>{5C22544A-7EE6-4342-B048-85BDC9FD1C3A}</a:tableStyleId>
              </a:tblPr>
              <a:tblGrid>
                <a:gridCol w="756634">
                  <a:extLst>
                    <a:ext uri="{9D8B030D-6E8A-4147-A177-3AD203B41FA5}">
                      <a16:colId xmlns:a16="http://schemas.microsoft.com/office/drawing/2014/main" val="20000"/>
                    </a:ext>
                  </a:extLst>
                </a:gridCol>
                <a:gridCol w="756634">
                  <a:extLst>
                    <a:ext uri="{9D8B030D-6E8A-4147-A177-3AD203B41FA5}">
                      <a16:colId xmlns:a16="http://schemas.microsoft.com/office/drawing/2014/main" val="20001"/>
                    </a:ext>
                  </a:extLst>
                </a:gridCol>
              </a:tblGrid>
              <a:tr h="370967">
                <a:tc>
                  <a:txBody>
                    <a:bodyPr/>
                    <a:lstStyle/>
                    <a:p>
                      <a:r>
                        <a:rPr lang="en-US" altLang="zh-CN" sz="1000" dirty="0"/>
                        <a:t>ID</a:t>
                      </a:r>
                      <a:endParaRPr lang="zh-CN" altLang="en-US" sz="1000" dirty="0"/>
                    </a:p>
                  </a:txBody>
                  <a:tcPr/>
                </a:tc>
                <a:tc>
                  <a:txBody>
                    <a:bodyPr/>
                    <a:lstStyle/>
                    <a:p>
                      <a:r>
                        <a:rPr lang="en-US" altLang="zh-CN" sz="1000" dirty="0"/>
                        <a:t>241568</a:t>
                      </a:r>
                      <a:endParaRPr lang="zh-CN" altLang="en-US" sz="1000" dirty="0"/>
                    </a:p>
                  </a:txBody>
                  <a:tcPr/>
                </a:tc>
                <a:extLst>
                  <a:ext uri="{0D108BD9-81ED-4DB2-BD59-A6C34878D82A}">
                    <a16:rowId xmlns:a16="http://schemas.microsoft.com/office/drawing/2014/main" val="10000"/>
                  </a:ext>
                </a:extLst>
              </a:tr>
              <a:tr h="370967">
                <a:tc>
                  <a:txBody>
                    <a:bodyPr/>
                    <a:lstStyle/>
                    <a:p>
                      <a:r>
                        <a:rPr lang="en-US" altLang="zh-CN" sz="1000" dirty="0"/>
                        <a:t>name</a:t>
                      </a:r>
                      <a:endParaRPr lang="zh-CN" altLang="en-US" sz="1000" dirty="0"/>
                    </a:p>
                  </a:txBody>
                  <a:tcPr/>
                </a:tc>
                <a:tc>
                  <a:txBody>
                    <a:bodyPr/>
                    <a:lstStyle/>
                    <a:p>
                      <a:r>
                        <a:rPr lang="en-US" altLang="zh-CN" sz="1000" dirty="0"/>
                        <a:t>Allen</a:t>
                      </a:r>
                      <a:endParaRPr lang="zh-CN" altLang="en-US" sz="1000" dirty="0"/>
                    </a:p>
                  </a:txBody>
                  <a:tcPr/>
                </a:tc>
                <a:extLst>
                  <a:ext uri="{0D108BD9-81ED-4DB2-BD59-A6C34878D82A}">
                    <a16:rowId xmlns:a16="http://schemas.microsoft.com/office/drawing/2014/main" val="10001"/>
                  </a:ext>
                </a:extLst>
              </a:tr>
              <a:tr h="370967">
                <a:tc>
                  <a:txBody>
                    <a:bodyPr/>
                    <a:lstStyle/>
                    <a:p>
                      <a:r>
                        <a:rPr lang="en-US" altLang="zh-CN" sz="1000" dirty="0"/>
                        <a:t>category</a:t>
                      </a:r>
                      <a:endParaRPr lang="zh-CN" altLang="en-US" sz="1000" dirty="0"/>
                    </a:p>
                  </a:txBody>
                  <a:tcPr/>
                </a:tc>
                <a:tc>
                  <a:txBody>
                    <a:bodyPr/>
                    <a:lstStyle/>
                    <a:p>
                      <a:r>
                        <a:rPr lang="zh-CN" altLang="en-US" sz="1000" dirty="0"/>
                        <a:t>居家无忧</a:t>
                      </a:r>
                    </a:p>
                  </a:txBody>
                  <a:tcPr/>
                </a:tc>
                <a:extLst>
                  <a:ext uri="{0D108BD9-81ED-4DB2-BD59-A6C34878D82A}">
                    <a16:rowId xmlns:a16="http://schemas.microsoft.com/office/drawing/2014/main" val="10002"/>
                  </a:ext>
                </a:extLst>
              </a:tr>
              <a:tr h="370967">
                <a:tc>
                  <a:txBody>
                    <a:bodyPr/>
                    <a:lstStyle/>
                    <a:p>
                      <a:r>
                        <a:rPr lang="en-US" altLang="zh-CN" sz="1000" dirty="0"/>
                        <a:t>amount</a:t>
                      </a:r>
                      <a:endParaRPr lang="zh-CN" altLang="en-US" sz="10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sz="1000" dirty="0"/>
                        <a:t>98</a:t>
                      </a:r>
                      <a:r>
                        <a:rPr lang="zh-CN" altLang="en-US" sz="1000" dirty="0"/>
                        <a:t>（元）</a:t>
                      </a:r>
                    </a:p>
                  </a:txBody>
                  <a:tcPr/>
                </a:tc>
                <a:extLst>
                  <a:ext uri="{0D108BD9-81ED-4DB2-BD59-A6C34878D82A}">
                    <a16:rowId xmlns:a16="http://schemas.microsoft.com/office/drawing/2014/main" val="10003"/>
                  </a:ext>
                </a:extLst>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1945904171"/>
              </p:ext>
            </p:extLst>
          </p:nvPr>
        </p:nvGraphicFramePr>
        <p:xfrm>
          <a:off x="2464466" y="4948351"/>
          <a:ext cx="1513268" cy="1483868"/>
        </p:xfrm>
        <a:graphic>
          <a:graphicData uri="http://schemas.openxmlformats.org/drawingml/2006/table">
            <a:tbl>
              <a:tblPr firstRow="1" bandRow="1">
                <a:tableStyleId>{5C22544A-7EE6-4342-B048-85BDC9FD1C3A}</a:tableStyleId>
              </a:tblPr>
              <a:tblGrid>
                <a:gridCol w="756634">
                  <a:extLst>
                    <a:ext uri="{9D8B030D-6E8A-4147-A177-3AD203B41FA5}">
                      <a16:colId xmlns:a16="http://schemas.microsoft.com/office/drawing/2014/main" val="20000"/>
                    </a:ext>
                  </a:extLst>
                </a:gridCol>
                <a:gridCol w="756634">
                  <a:extLst>
                    <a:ext uri="{9D8B030D-6E8A-4147-A177-3AD203B41FA5}">
                      <a16:colId xmlns:a16="http://schemas.microsoft.com/office/drawing/2014/main" val="20001"/>
                    </a:ext>
                  </a:extLst>
                </a:gridCol>
              </a:tblGrid>
              <a:tr h="370967">
                <a:tc>
                  <a:txBody>
                    <a:bodyPr/>
                    <a:lstStyle/>
                    <a:p>
                      <a:r>
                        <a:rPr lang="en-US" altLang="zh-CN" sz="1000" dirty="0"/>
                        <a:t>ID</a:t>
                      </a:r>
                      <a:endParaRPr lang="zh-CN" altLang="en-US" sz="1000" dirty="0"/>
                    </a:p>
                  </a:txBody>
                  <a:tcPr/>
                </a:tc>
                <a:tc>
                  <a:txBody>
                    <a:bodyPr/>
                    <a:lstStyle/>
                    <a:p>
                      <a:r>
                        <a:rPr lang="en-US" altLang="zh-CN" sz="1000" dirty="0"/>
                        <a:t>0001</a:t>
                      </a:r>
                      <a:endParaRPr lang="zh-CN" altLang="en-US" sz="1000" dirty="0"/>
                    </a:p>
                  </a:txBody>
                  <a:tcPr/>
                </a:tc>
                <a:extLst>
                  <a:ext uri="{0D108BD9-81ED-4DB2-BD59-A6C34878D82A}">
                    <a16:rowId xmlns:a16="http://schemas.microsoft.com/office/drawing/2014/main" val="10000"/>
                  </a:ext>
                </a:extLst>
              </a:tr>
              <a:tr h="370967">
                <a:tc>
                  <a:txBody>
                    <a:bodyPr/>
                    <a:lstStyle/>
                    <a:p>
                      <a:r>
                        <a:rPr lang="en-US" altLang="zh-CN" sz="1000" dirty="0"/>
                        <a:t>name</a:t>
                      </a:r>
                      <a:endParaRPr lang="zh-CN" altLang="en-US" sz="1000" dirty="0"/>
                    </a:p>
                  </a:txBody>
                  <a:tcPr/>
                </a:tc>
                <a:tc>
                  <a:txBody>
                    <a:bodyPr/>
                    <a:lstStyle/>
                    <a:p>
                      <a:r>
                        <a:rPr lang="en-US" altLang="zh-CN" sz="1000" dirty="0"/>
                        <a:t>Allen</a:t>
                      </a:r>
                      <a:endParaRPr lang="zh-CN" altLang="en-US" sz="1000" dirty="0"/>
                    </a:p>
                  </a:txBody>
                  <a:tcPr/>
                </a:tc>
                <a:extLst>
                  <a:ext uri="{0D108BD9-81ED-4DB2-BD59-A6C34878D82A}">
                    <a16:rowId xmlns:a16="http://schemas.microsoft.com/office/drawing/2014/main" val="10001"/>
                  </a:ext>
                </a:extLst>
              </a:tr>
              <a:tr h="370967">
                <a:tc>
                  <a:txBody>
                    <a:bodyPr/>
                    <a:lstStyle/>
                    <a:p>
                      <a:r>
                        <a:rPr lang="en-US" altLang="zh-CN" sz="1000" dirty="0"/>
                        <a:t>category</a:t>
                      </a:r>
                      <a:endParaRPr lang="zh-CN" altLang="en-US" sz="1000" dirty="0"/>
                    </a:p>
                  </a:txBody>
                  <a:tcPr/>
                </a:tc>
                <a:tc>
                  <a:txBody>
                    <a:bodyPr/>
                    <a:lstStyle/>
                    <a:p>
                      <a:r>
                        <a:rPr lang="zh-CN" altLang="en-US" sz="1000" dirty="0"/>
                        <a:t>国寿盛世</a:t>
                      </a:r>
                    </a:p>
                  </a:txBody>
                  <a:tcPr/>
                </a:tc>
                <a:extLst>
                  <a:ext uri="{0D108BD9-81ED-4DB2-BD59-A6C34878D82A}">
                    <a16:rowId xmlns:a16="http://schemas.microsoft.com/office/drawing/2014/main" val="10002"/>
                  </a:ext>
                </a:extLst>
              </a:tr>
              <a:tr h="370967">
                <a:tc>
                  <a:txBody>
                    <a:bodyPr/>
                    <a:lstStyle/>
                    <a:p>
                      <a:r>
                        <a:rPr lang="en-US" altLang="zh-CN" sz="1000" dirty="0"/>
                        <a:t>amount</a:t>
                      </a:r>
                      <a:endParaRPr lang="zh-CN" altLang="en-US" sz="1000" dirty="0"/>
                    </a:p>
                  </a:txBody>
                  <a:tcPr/>
                </a:tc>
                <a:tc>
                  <a:txBody>
                    <a:bodyPr/>
                    <a:lstStyle/>
                    <a:p>
                      <a:r>
                        <a:rPr lang="en-US" altLang="zh-CN" sz="1000" dirty="0"/>
                        <a:t>8</a:t>
                      </a:r>
                      <a:r>
                        <a:rPr lang="zh-CN" altLang="en-US" sz="1000" dirty="0"/>
                        <a:t>（千）</a:t>
                      </a:r>
                    </a:p>
                  </a:txBody>
                  <a:tcPr/>
                </a:tc>
                <a:extLst>
                  <a:ext uri="{0D108BD9-81ED-4DB2-BD59-A6C34878D82A}">
                    <a16:rowId xmlns:a16="http://schemas.microsoft.com/office/drawing/2014/main" val="10003"/>
                  </a:ext>
                </a:extLst>
              </a:tr>
            </a:tbl>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944306583"/>
              </p:ext>
            </p:extLst>
          </p:nvPr>
        </p:nvGraphicFramePr>
        <p:xfrm>
          <a:off x="5914958" y="4952834"/>
          <a:ext cx="1513268" cy="1483868"/>
        </p:xfrm>
        <a:graphic>
          <a:graphicData uri="http://schemas.openxmlformats.org/drawingml/2006/table">
            <a:tbl>
              <a:tblPr firstRow="1" bandRow="1">
                <a:tableStyleId>{5C22544A-7EE6-4342-B048-85BDC9FD1C3A}</a:tableStyleId>
              </a:tblPr>
              <a:tblGrid>
                <a:gridCol w="756634">
                  <a:extLst>
                    <a:ext uri="{9D8B030D-6E8A-4147-A177-3AD203B41FA5}">
                      <a16:colId xmlns:a16="http://schemas.microsoft.com/office/drawing/2014/main" val="20000"/>
                    </a:ext>
                  </a:extLst>
                </a:gridCol>
                <a:gridCol w="756634">
                  <a:extLst>
                    <a:ext uri="{9D8B030D-6E8A-4147-A177-3AD203B41FA5}">
                      <a16:colId xmlns:a16="http://schemas.microsoft.com/office/drawing/2014/main" val="20001"/>
                    </a:ext>
                  </a:extLst>
                </a:gridCol>
              </a:tblGrid>
              <a:tr h="370967">
                <a:tc>
                  <a:txBody>
                    <a:bodyPr/>
                    <a:lstStyle/>
                    <a:p>
                      <a:r>
                        <a:rPr lang="en-US" altLang="zh-CN" sz="1000" dirty="0"/>
                        <a:t>ID</a:t>
                      </a:r>
                      <a:endParaRPr lang="zh-CN" altLang="en-US" sz="1000" dirty="0"/>
                    </a:p>
                  </a:txBody>
                  <a:tcPr/>
                </a:tc>
                <a:tc>
                  <a:txBody>
                    <a:bodyPr/>
                    <a:lstStyle/>
                    <a:p>
                      <a:r>
                        <a:rPr lang="en-US" altLang="zh-CN" sz="1000" dirty="0"/>
                        <a:t>456621</a:t>
                      </a:r>
                      <a:endParaRPr lang="zh-CN" altLang="en-US" sz="1000" dirty="0"/>
                    </a:p>
                  </a:txBody>
                  <a:tcPr/>
                </a:tc>
                <a:extLst>
                  <a:ext uri="{0D108BD9-81ED-4DB2-BD59-A6C34878D82A}">
                    <a16:rowId xmlns:a16="http://schemas.microsoft.com/office/drawing/2014/main" val="10000"/>
                  </a:ext>
                </a:extLst>
              </a:tr>
              <a:tr h="370967">
                <a:tc>
                  <a:txBody>
                    <a:bodyPr/>
                    <a:lstStyle/>
                    <a:p>
                      <a:r>
                        <a:rPr lang="en-US" altLang="zh-CN" sz="1000" dirty="0"/>
                        <a:t>name</a:t>
                      </a:r>
                      <a:endParaRPr lang="zh-CN" altLang="en-US" sz="1000" dirty="0"/>
                    </a:p>
                  </a:txBody>
                  <a:tcPr/>
                </a:tc>
                <a:tc>
                  <a:txBody>
                    <a:bodyPr/>
                    <a:lstStyle/>
                    <a:p>
                      <a:r>
                        <a:rPr lang="en-US" altLang="zh-CN" sz="1000" dirty="0"/>
                        <a:t>Allen</a:t>
                      </a:r>
                      <a:endParaRPr lang="zh-CN" altLang="en-US" sz="1000" dirty="0"/>
                    </a:p>
                  </a:txBody>
                  <a:tcPr/>
                </a:tc>
                <a:extLst>
                  <a:ext uri="{0D108BD9-81ED-4DB2-BD59-A6C34878D82A}">
                    <a16:rowId xmlns:a16="http://schemas.microsoft.com/office/drawing/2014/main" val="10001"/>
                  </a:ext>
                </a:extLst>
              </a:tr>
              <a:tr h="370967">
                <a:tc>
                  <a:txBody>
                    <a:bodyPr/>
                    <a:lstStyle/>
                    <a:p>
                      <a:r>
                        <a:rPr lang="en-US" altLang="zh-CN" sz="1000" dirty="0"/>
                        <a:t>category</a:t>
                      </a:r>
                      <a:endParaRPr lang="zh-CN" altLang="en-US" sz="1000" dirty="0"/>
                    </a:p>
                  </a:txBody>
                  <a:tcPr/>
                </a:tc>
                <a:tc>
                  <a:txBody>
                    <a:bodyPr/>
                    <a:lstStyle/>
                    <a:p>
                      <a:r>
                        <a:rPr lang="zh-CN" altLang="en-US" sz="1000" dirty="0"/>
                        <a:t>车损险</a:t>
                      </a:r>
                    </a:p>
                  </a:txBody>
                  <a:tcPr/>
                </a:tc>
                <a:extLst>
                  <a:ext uri="{0D108BD9-81ED-4DB2-BD59-A6C34878D82A}">
                    <a16:rowId xmlns:a16="http://schemas.microsoft.com/office/drawing/2014/main" val="10002"/>
                  </a:ext>
                </a:extLst>
              </a:tr>
              <a:tr h="370967">
                <a:tc>
                  <a:txBody>
                    <a:bodyPr/>
                    <a:lstStyle/>
                    <a:p>
                      <a:r>
                        <a:rPr lang="en-US" altLang="zh-CN" sz="1000" dirty="0"/>
                        <a:t>amount</a:t>
                      </a:r>
                      <a:endParaRPr lang="zh-CN" altLang="en-US" sz="1000" dirty="0"/>
                    </a:p>
                  </a:txBody>
                  <a:tcPr/>
                </a:tc>
                <a:tc>
                  <a:txBody>
                    <a:bodyPr/>
                    <a:lstStyle/>
                    <a:p>
                      <a:r>
                        <a:rPr lang="en-US" altLang="zh-CN" sz="1000" dirty="0"/>
                        <a:t>19.6</a:t>
                      </a:r>
                      <a:r>
                        <a:rPr lang="zh-CN" altLang="en-US" sz="1000" dirty="0"/>
                        <a:t>（万）</a:t>
                      </a:r>
                    </a:p>
                  </a:txBody>
                  <a:tcPr/>
                </a:tc>
                <a:extLst>
                  <a:ext uri="{0D108BD9-81ED-4DB2-BD59-A6C34878D82A}">
                    <a16:rowId xmlns:a16="http://schemas.microsoft.com/office/drawing/2014/main" val="10003"/>
                  </a:ext>
                </a:extLst>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2915553704"/>
              </p:ext>
            </p:extLst>
          </p:nvPr>
        </p:nvGraphicFramePr>
        <p:xfrm>
          <a:off x="7572010" y="4954790"/>
          <a:ext cx="1513268" cy="1483868"/>
        </p:xfrm>
        <a:graphic>
          <a:graphicData uri="http://schemas.openxmlformats.org/drawingml/2006/table">
            <a:tbl>
              <a:tblPr firstRow="1" bandRow="1">
                <a:tableStyleId>{5C22544A-7EE6-4342-B048-85BDC9FD1C3A}</a:tableStyleId>
              </a:tblPr>
              <a:tblGrid>
                <a:gridCol w="756634">
                  <a:extLst>
                    <a:ext uri="{9D8B030D-6E8A-4147-A177-3AD203B41FA5}">
                      <a16:colId xmlns:a16="http://schemas.microsoft.com/office/drawing/2014/main" val="20000"/>
                    </a:ext>
                  </a:extLst>
                </a:gridCol>
                <a:gridCol w="756634">
                  <a:extLst>
                    <a:ext uri="{9D8B030D-6E8A-4147-A177-3AD203B41FA5}">
                      <a16:colId xmlns:a16="http://schemas.microsoft.com/office/drawing/2014/main" val="20001"/>
                    </a:ext>
                  </a:extLst>
                </a:gridCol>
              </a:tblGrid>
              <a:tr h="370967">
                <a:tc>
                  <a:txBody>
                    <a:bodyPr/>
                    <a:lstStyle/>
                    <a:p>
                      <a:r>
                        <a:rPr lang="en-US" altLang="zh-CN" sz="1000" dirty="0"/>
                        <a:t>ID</a:t>
                      </a:r>
                      <a:endParaRPr lang="zh-CN" altLang="en-US" sz="1000" dirty="0"/>
                    </a:p>
                  </a:txBody>
                  <a:tcPr/>
                </a:tc>
                <a:tc>
                  <a:txBody>
                    <a:bodyPr/>
                    <a:lstStyle/>
                    <a:p>
                      <a:r>
                        <a:rPr lang="en-US" altLang="zh-CN" sz="1000" dirty="0"/>
                        <a:t>200145</a:t>
                      </a:r>
                      <a:endParaRPr lang="zh-CN" altLang="en-US" sz="1000" dirty="0"/>
                    </a:p>
                  </a:txBody>
                  <a:tcPr/>
                </a:tc>
                <a:extLst>
                  <a:ext uri="{0D108BD9-81ED-4DB2-BD59-A6C34878D82A}">
                    <a16:rowId xmlns:a16="http://schemas.microsoft.com/office/drawing/2014/main" val="10000"/>
                  </a:ext>
                </a:extLst>
              </a:tr>
              <a:tr h="370967">
                <a:tc>
                  <a:txBody>
                    <a:bodyPr/>
                    <a:lstStyle/>
                    <a:p>
                      <a:r>
                        <a:rPr lang="en-US" altLang="zh-CN" sz="1000" dirty="0"/>
                        <a:t>name</a:t>
                      </a:r>
                      <a:endParaRPr lang="zh-CN" altLang="en-US" sz="1000" dirty="0"/>
                    </a:p>
                  </a:txBody>
                  <a:tcPr/>
                </a:tc>
                <a:tc>
                  <a:txBody>
                    <a:bodyPr/>
                    <a:lstStyle/>
                    <a:p>
                      <a:r>
                        <a:rPr lang="en-US" altLang="zh-CN" sz="1000" dirty="0"/>
                        <a:t>Allen</a:t>
                      </a:r>
                      <a:endParaRPr lang="zh-CN" altLang="en-US" sz="1000" dirty="0"/>
                    </a:p>
                  </a:txBody>
                  <a:tcPr/>
                </a:tc>
                <a:extLst>
                  <a:ext uri="{0D108BD9-81ED-4DB2-BD59-A6C34878D82A}">
                    <a16:rowId xmlns:a16="http://schemas.microsoft.com/office/drawing/2014/main" val="10001"/>
                  </a:ext>
                </a:extLst>
              </a:tr>
              <a:tr h="370967">
                <a:tc>
                  <a:txBody>
                    <a:bodyPr/>
                    <a:lstStyle/>
                    <a:p>
                      <a:r>
                        <a:rPr lang="en-US" altLang="zh-CN" sz="1000" dirty="0"/>
                        <a:t>category</a:t>
                      </a:r>
                      <a:endParaRPr lang="zh-CN" altLang="en-US" sz="1000" dirty="0"/>
                    </a:p>
                  </a:txBody>
                  <a:tcPr/>
                </a:tc>
                <a:tc>
                  <a:txBody>
                    <a:bodyPr/>
                    <a:lstStyle/>
                    <a:p>
                      <a:r>
                        <a:rPr lang="zh-CN" altLang="en-US" sz="1000" dirty="0"/>
                        <a:t>幸福一生</a:t>
                      </a:r>
                    </a:p>
                  </a:txBody>
                  <a:tcPr/>
                </a:tc>
                <a:extLst>
                  <a:ext uri="{0D108BD9-81ED-4DB2-BD59-A6C34878D82A}">
                    <a16:rowId xmlns:a16="http://schemas.microsoft.com/office/drawing/2014/main" val="10002"/>
                  </a:ext>
                </a:extLst>
              </a:tr>
              <a:tr h="370967">
                <a:tc>
                  <a:txBody>
                    <a:bodyPr/>
                    <a:lstStyle/>
                    <a:p>
                      <a:r>
                        <a:rPr lang="en-US" altLang="zh-CN" sz="1000" dirty="0"/>
                        <a:t>amount</a:t>
                      </a:r>
                      <a:endParaRPr lang="zh-CN" altLang="en-US" sz="1000" dirty="0"/>
                    </a:p>
                  </a:txBody>
                  <a:tcPr/>
                </a:tc>
                <a:tc>
                  <a:txBody>
                    <a:bodyPr/>
                    <a:lstStyle/>
                    <a:p>
                      <a:r>
                        <a:rPr lang="en-US" altLang="zh-CN" sz="1000" dirty="0"/>
                        <a:t>4200</a:t>
                      </a:r>
                      <a:r>
                        <a:rPr lang="zh-CN" altLang="en-US" sz="1000" dirty="0"/>
                        <a:t>（元）</a:t>
                      </a:r>
                    </a:p>
                  </a:txBody>
                  <a:tcPr/>
                </a:tc>
                <a:extLst>
                  <a:ext uri="{0D108BD9-81ED-4DB2-BD59-A6C34878D82A}">
                    <a16:rowId xmlns:a16="http://schemas.microsoft.com/office/drawing/2014/main" val="10003"/>
                  </a:ext>
                </a:extLst>
              </a:tr>
            </a:tbl>
          </a:graphicData>
        </a:graphic>
      </p:graphicFrame>
      <p:cxnSp>
        <p:nvCxnSpPr>
          <p:cNvPr id="30" name="直接箭头连接符 29"/>
          <p:cNvCxnSpPr>
            <a:stCxn id="8" idx="2"/>
          </p:cNvCxnSpPr>
          <p:nvPr/>
        </p:nvCxnSpPr>
        <p:spPr>
          <a:xfrm flipH="1">
            <a:off x="3585172" y="3309844"/>
            <a:ext cx="2149523" cy="327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8" idx="2"/>
            <a:endCxn id="15" idx="0"/>
          </p:cNvCxnSpPr>
          <p:nvPr/>
        </p:nvCxnSpPr>
        <p:spPr>
          <a:xfrm flipH="1">
            <a:off x="4968307" y="3309844"/>
            <a:ext cx="766388" cy="290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8" idx="2"/>
            <a:endCxn id="16" idx="0"/>
          </p:cNvCxnSpPr>
          <p:nvPr/>
        </p:nvCxnSpPr>
        <p:spPr>
          <a:xfrm>
            <a:off x="5734695" y="3309844"/>
            <a:ext cx="946644" cy="327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8" idx="2"/>
          </p:cNvCxnSpPr>
          <p:nvPr/>
        </p:nvCxnSpPr>
        <p:spPr>
          <a:xfrm>
            <a:off x="5734695" y="3309844"/>
            <a:ext cx="2123713" cy="327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47021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Hive</a:t>
            </a:r>
            <a:r>
              <a:rPr lang="zh-CN" altLang="en-US" dirty="0"/>
              <a:t>命令行客户端</a:t>
            </a:r>
          </a:p>
        </p:txBody>
      </p:sp>
      <p:sp>
        <p:nvSpPr>
          <p:cNvPr id="6" name="文本占位符 5"/>
          <p:cNvSpPr>
            <a:spLocks noGrp="1"/>
          </p:cNvSpPr>
          <p:nvPr>
            <p:ph type="body" sz="quarter" idx="10"/>
          </p:nvPr>
        </p:nvSpPr>
        <p:spPr/>
        <p:txBody>
          <a:bodyPr/>
          <a:lstStyle/>
          <a:p>
            <a:r>
              <a:rPr lang="en-US" altLang="zh-CN" dirty="0"/>
              <a:t>bin/hive</a:t>
            </a:r>
            <a:r>
              <a:rPr lang="zh-CN" altLang="en-US" dirty="0"/>
              <a:t>、</a:t>
            </a:r>
            <a:r>
              <a:rPr lang="en-US" altLang="zh-CN" dirty="0"/>
              <a:t>bin/beeline</a:t>
            </a:r>
            <a:endParaRPr lang="zh-CN" altLang="en-US" dirty="0"/>
          </a:p>
        </p:txBody>
      </p:sp>
      <p:pic>
        <p:nvPicPr>
          <p:cNvPr id="8" name="图片 7"/>
          <p:cNvPicPr>
            <a:picLocks noChangeAspect="1"/>
          </p:cNvPicPr>
          <p:nvPr/>
        </p:nvPicPr>
        <p:blipFill>
          <a:blip r:embed="rId2"/>
          <a:stretch>
            <a:fillRect/>
          </a:stretch>
        </p:blipFill>
        <p:spPr>
          <a:xfrm>
            <a:off x="2933456" y="1635973"/>
            <a:ext cx="5631668" cy="4320742"/>
          </a:xfrm>
          <a:prstGeom prst="rect">
            <a:avLst/>
          </a:prstGeom>
        </p:spPr>
      </p:pic>
    </p:spTree>
    <p:extLst>
      <p:ext uri="{BB962C8B-B14F-4D97-AF65-F5344CB8AC3E}">
        <p14:creationId xmlns:p14="http://schemas.microsoft.com/office/powerpoint/2010/main" val="37453725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Hive</a:t>
            </a:r>
            <a:r>
              <a:rPr lang="zh-CN" altLang="en-US" dirty="0"/>
              <a:t>发展至今，总共历经了两代客户端工具。</a:t>
            </a:r>
          </a:p>
          <a:p>
            <a:r>
              <a:rPr lang="zh-CN" altLang="en-US" dirty="0"/>
              <a:t>第一代客户端（</a:t>
            </a:r>
            <a:r>
              <a:rPr lang="en-US" altLang="zh-CN" dirty="0"/>
              <a:t>deprecated</a:t>
            </a:r>
            <a:r>
              <a:rPr lang="zh-CN" altLang="en-US" dirty="0"/>
              <a:t>不推荐使用）：</a:t>
            </a:r>
            <a:r>
              <a:rPr lang="en-US" altLang="zh-CN" dirty="0"/>
              <a:t>$HIVE_HOME</a:t>
            </a:r>
            <a:r>
              <a:rPr lang="en-US" altLang="zh-CN" dirty="0">
                <a:solidFill>
                  <a:srgbClr val="FF0000"/>
                </a:solidFill>
              </a:rPr>
              <a:t>/bin/hive</a:t>
            </a:r>
            <a:r>
              <a:rPr lang="en-US" altLang="zh-CN" dirty="0"/>
              <a:t>, </a:t>
            </a:r>
            <a:r>
              <a:rPr lang="zh-CN" altLang="en-US" dirty="0"/>
              <a:t>是一个 </a:t>
            </a:r>
            <a:r>
              <a:rPr lang="en-US" altLang="zh-CN" dirty="0"/>
              <a:t>shellUtil</a:t>
            </a:r>
            <a:r>
              <a:rPr lang="zh-CN" altLang="en-US" dirty="0"/>
              <a:t>。主要功能：一是可用于以交互或批处理模式运行</a:t>
            </a:r>
            <a:r>
              <a:rPr lang="en-US" altLang="zh-CN" dirty="0"/>
              <a:t>Hive</a:t>
            </a:r>
            <a:r>
              <a:rPr lang="zh-CN" altLang="en-US" dirty="0"/>
              <a:t>查询；二是用于</a:t>
            </a:r>
            <a:r>
              <a:rPr lang="en-US" altLang="zh-CN" dirty="0"/>
              <a:t>Hive</a:t>
            </a:r>
            <a:r>
              <a:rPr lang="zh-CN" altLang="en-US" dirty="0"/>
              <a:t>相关服务的启动，比如</a:t>
            </a:r>
            <a:r>
              <a:rPr lang="en-US" altLang="zh-CN" dirty="0"/>
              <a:t>metastore</a:t>
            </a:r>
            <a:r>
              <a:rPr lang="zh-CN" altLang="en-US" dirty="0"/>
              <a:t>服务。</a:t>
            </a:r>
            <a:endParaRPr lang="en-US" altLang="zh-CN" dirty="0"/>
          </a:p>
          <a:p>
            <a:r>
              <a:rPr lang="zh-CN" altLang="en-US" dirty="0"/>
              <a:t>第二代客户端（</a:t>
            </a:r>
            <a:r>
              <a:rPr lang="en-US" altLang="zh-CN" dirty="0"/>
              <a:t>recommended </a:t>
            </a:r>
            <a:r>
              <a:rPr lang="zh-CN" altLang="en-US" dirty="0"/>
              <a:t>推荐使用）：</a:t>
            </a:r>
            <a:r>
              <a:rPr lang="en-US" altLang="zh-CN" dirty="0"/>
              <a:t>$HIVE_HOME</a:t>
            </a:r>
            <a:r>
              <a:rPr lang="en-US" altLang="zh-CN" b="1" dirty="0">
                <a:solidFill>
                  <a:srgbClr val="FF0000"/>
                </a:solidFill>
              </a:rPr>
              <a:t>/bin/beeline</a:t>
            </a:r>
            <a:r>
              <a:rPr lang="zh-CN" altLang="en-US" dirty="0"/>
              <a:t>，是一个</a:t>
            </a:r>
            <a:r>
              <a:rPr lang="en-US" altLang="zh-CN" dirty="0"/>
              <a:t>JDBC</a:t>
            </a:r>
            <a:r>
              <a:rPr lang="zh-CN" altLang="en-US" dirty="0"/>
              <a:t>客户端，是</a:t>
            </a:r>
            <a:r>
              <a:rPr lang="zh-CN" altLang="en-US" b="1" dirty="0">
                <a:solidFill>
                  <a:srgbClr val="FF0000"/>
                </a:solidFill>
              </a:rPr>
              <a:t>官方强烈推荐使用</a:t>
            </a:r>
            <a:r>
              <a:rPr lang="zh-CN" altLang="en-US" dirty="0"/>
              <a:t>的</a:t>
            </a:r>
            <a:r>
              <a:rPr lang="en-US" altLang="zh-CN" dirty="0"/>
              <a:t>Hive</a:t>
            </a:r>
            <a:r>
              <a:rPr lang="zh-CN" altLang="en-US" dirty="0"/>
              <a:t>命令行工具，和第一代客户端相比，性能加强安全性提高。</a:t>
            </a:r>
          </a:p>
        </p:txBody>
      </p:sp>
      <p:sp>
        <p:nvSpPr>
          <p:cNvPr id="5" name="标题 4"/>
          <p:cNvSpPr>
            <a:spLocks noGrp="1"/>
          </p:cNvSpPr>
          <p:nvPr>
            <p:ph type="title"/>
          </p:nvPr>
        </p:nvSpPr>
        <p:spPr/>
        <p:txBody>
          <a:bodyPr/>
          <a:lstStyle/>
          <a:p>
            <a:r>
              <a:rPr lang="en-US" altLang="zh-CN" dirty="0"/>
              <a:t>Hive</a:t>
            </a:r>
            <a:r>
              <a:rPr lang="zh-CN" altLang="en-US" dirty="0"/>
              <a:t>命令行客户端</a:t>
            </a:r>
          </a:p>
        </p:txBody>
      </p:sp>
      <p:sp>
        <p:nvSpPr>
          <p:cNvPr id="6" name="文本占位符 5"/>
          <p:cNvSpPr>
            <a:spLocks noGrp="1"/>
          </p:cNvSpPr>
          <p:nvPr>
            <p:ph type="body" sz="quarter" idx="10"/>
          </p:nvPr>
        </p:nvSpPr>
        <p:spPr/>
        <p:txBody>
          <a:bodyPr/>
          <a:lstStyle/>
          <a:p>
            <a:r>
              <a:rPr lang="en-US" altLang="zh-CN" dirty="0"/>
              <a:t>bin/hive</a:t>
            </a:r>
            <a:r>
              <a:rPr lang="zh-CN" altLang="en-US" dirty="0"/>
              <a:t>、</a:t>
            </a:r>
            <a:r>
              <a:rPr lang="en-US" altLang="zh-CN" dirty="0"/>
              <a:t>bin/beeline</a:t>
            </a:r>
            <a:endParaRPr lang="zh-CN" altLang="en-US" dirty="0"/>
          </a:p>
        </p:txBody>
      </p:sp>
      <p:pic>
        <p:nvPicPr>
          <p:cNvPr id="9" name="图片 8" descr="C:\Users\AllenWoon\Desktop\Apache Hive V9.0\1、新版讲义\img\Snipaste_2020-11-19_17-24-20.png"/>
          <p:cNvPicPr/>
          <p:nvPr/>
        </p:nvPicPr>
        <p:blipFill>
          <a:blip r:embed="rId2">
            <a:extLst>
              <a:ext uri="{28A0092B-C50C-407E-A947-70E740481C1C}">
                <a14:useLocalDpi xmlns:a14="http://schemas.microsoft.com/office/drawing/2010/main" val="0"/>
              </a:ext>
            </a:extLst>
          </a:blip>
          <a:srcRect/>
          <a:stretch>
            <a:fillRect/>
          </a:stretch>
        </p:blipFill>
        <p:spPr bwMode="auto">
          <a:xfrm>
            <a:off x="3314539" y="4052415"/>
            <a:ext cx="5542280" cy="2262660"/>
          </a:xfrm>
          <a:prstGeom prst="rect">
            <a:avLst/>
          </a:prstGeom>
          <a:noFill/>
          <a:ln>
            <a:noFill/>
          </a:ln>
        </p:spPr>
      </p:pic>
    </p:spTree>
    <p:extLst>
      <p:ext uri="{BB962C8B-B14F-4D97-AF65-F5344CB8AC3E}">
        <p14:creationId xmlns:p14="http://schemas.microsoft.com/office/powerpoint/2010/main" val="38229904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Beeline</a:t>
            </a:r>
            <a:r>
              <a:rPr lang="zh-CN" altLang="zh-CN" dirty="0"/>
              <a:t>在嵌入式模式和远程模式下均可工作。</a:t>
            </a:r>
            <a:endParaRPr lang="en-US" altLang="zh-CN" dirty="0"/>
          </a:p>
          <a:p>
            <a:r>
              <a:rPr lang="zh-CN" altLang="zh-CN" dirty="0"/>
              <a:t>在嵌入式模式下，它运行嵌入式</a:t>
            </a:r>
            <a:r>
              <a:rPr lang="en-US" altLang="zh-CN" dirty="0"/>
              <a:t> Hive(</a:t>
            </a:r>
            <a:r>
              <a:rPr lang="zh-CN" altLang="zh-CN" dirty="0"/>
              <a:t>类似于</a:t>
            </a:r>
            <a:r>
              <a:rPr lang="en-US" altLang="zh-CN" dirty="0"/>
              <a:t>Hive Client)</a:t>
            </a:r>
            <a:r>
              <a:rPr lang="zh-CN" altLang="en-US" dirty="0"/>
              <a:t>；</a:t>
            </a:r>
            <a:r>
              <a:rPr lang="zh-CN" altLang="zh-CN" dirty="0"/>
              <a:t>而</a:t>
            </a:r>
            <a:r>
              <a:rPr lang="zh-CN" altLang="zh-CN" dirty="0">
                <a:solidFill>
                  <a:srgbClr val="FF0000"/>
                </a:solidFill>
              </a:rPr>
              <a:t>远程模式下</a:t>
            </a:r>
            <a:r>
              <a:rPr lang="en-US" altLang="zh-CN" dirty="0">
                <a:solidFill>
                  <a:srgbClr val="FF0000"/>
                </a:solidFill>
              </a:rPr>
              <a:t>beeline</a:t>
            </a:r>
            <a:r>
              <a:rPr lang="zh-CN" altLang="zh-CN" dirty="0">
                <a:solidFill>
                  <a:srgbClr val="FF0000"/>
                </a:solidFill>
              </a:rPr>
              <a:t>通过</a:t>
            </a:r>
            <a:r>
              <a:rPr lang="en-US" altLang="zh-CN" dirty="0">
                <a:solidFill>
                  <a:srgbClr val="FF0000"/>
                </a:solidFill>
              </a:rPr>
              <a:t> Thrift </a:t>
            </a:r>
            <a:r>
              <a:rPr lang="zh-CN" altLang="zh-CN" dirty="0">
                <a:solidFill>
                  <a:srgbClr val="FF0000"/>
                </a:solidFill>
              </a:rPr>
              <a:t>连接到单独的</a:t>
            </a:r>
            <a:r>
              <a:rPr lang="en-US" altLang="zh-CN" dirty="0">
                <a:solidFill>
                  <a:srgbClr val="FF0000"/>
                </a:solidFill>
              </a:rPr>
              <a:t> HiveServer2</a:t>
            </a:r>
            <a:r>
              <a:rPr lang="zh-CN" altLang="zh-CN" dirty="0">
                <a:solidFill>
                  <a:srgbClr val="FF0000"/>
                </a:solidFill>
              </a:rPr>
              <a:t>服务上</a:t>
            </a:r>
            <a:r>
              <a:rPr lang="zh-CN" altLang="zh-CN" dirty="0"/>
              <a:t>，这也是官方推荐在生产环境中使用的模式。</a:t>
            </a:r>
            <a:endParaRPr lang="en-US" altLang="zh-CN" dirty="0"/>
          </a:p>
          <a:p>
            <a:r>
              <a:rPr lang="zh-CN" altLang="zh-CN" dirty="0"/>
              <a:t>那么问题来了，</a:t>
            </a:r>
            <a:r>
              <a:rPr lang="en-US" altLang="zh-CN" dirty="0"/>
              <a:t>HiveServer2</a:t>
            </a:r>
            <a:r>
              <a:rPr lang="zh-CN" altLang="zh-CN" dirty="0"/>
              <a:t>是什么？</a:t>
            </a:r>
            <a:r>
              <a:rPr lang="en-US" altLang="zh-CN" dirty="0"/>
              <a:t>HiveServer1</a:t>
            </a:r>
            <a:r>
              <a:rPr lang="zh-CN" altLang="zh-CN" dirty="0"/>
              <a:t>哪里去了？</a:t>
            </a:r>
          </a:p>
          <a:p>
            <a:endParaRPr lang="zh-CN" altLang="zh-CN" dirty="0"/>
          </a:p>
        </p:txBody>
      </p:sp>
      <p:sp>
        <p:nvSpPr>
          <p:cNvPr id="5" name="标题 4"/>
          <p:cNvSpPr>
            <a:spLocks noGrp="1"/>
          </p:cNvSpPr>
          <p:nvPr>
            <p:ph type="title"/>
          </p:nvPr>
        </p:nvSpPr>
        <p:spPr/>
        <p:txBody>
          <a:bodyPr/>
          <a:lstStyle/>
          <a:p>
            <a:r>
              <a:rPr lang="en-US" altLang="zh-CN" dirty="0"/>
              <a:t>Hive Beeline Client</a:t>
            </a:r>
            <a:endParaRPr lang="zh-CN" altLang="en-US" dirty="0"/>
          </a:p>
        </p:txBody>
      </p:sp>
      <p:sp>
        <p:nvSpPr>
          <p:cNvPr id="6" name="文本占位符 5"/>
          <p:cNvSpPr>
            <a:spLocks noGrp="1"/>
          </p:cNvSpPr>
          <p:nvPr>
            <p:ph type="body" sz="quarter" idx="10"/>
          </p:nvPr>
        </p:nvSpPr>
        <p:spPr/>
        <p:txBody>
          <a:bodyPr/>
          <a:lstStyle/>
          <a:p>
            <a:r>
              <a:rPr lang="zh-CN" altLang="en-US" dirty="0"/>
              <a:t>介绍</a:t>
            </a:r>
          </a:p>
        </p:txBody>
      </p:sp>
      <p:pic>
        <p:nvPicPr>
          <p:cNvPr id="8" name="图片 7" descr="C:\Users\AllenWoon\Desktop\Apache Hive V9.0\1、新版讲义\img\Snipaste_2020-11-19_17-24-20.png"/>
          <p:cNvPicPr/>
          <p:nvPr/>
        </p:nvPicPr>
        <p:blipFill>
          <a:blip r:embed="rId2">
            <a:extLst>
              <a:ext uri="{28A0092B-C50C-407E-A947-70E740481C1C}">
                <a14:useLocalDpi xmlns:a14="http://schemas.microsoft.com/office/drawing/2010/main" val="0"/>
              </a:ext>
            </a:extLst>
          </a:blip>
          <a:srcRect/>
          <a:stretch>
            <a:fillRect/>
          </a:stretch>
        </p:blipFill>
        <p:spPr bwMode="auto">
          <a:xfrm>
            <a:off x="3448524" y="3832860"/>
            <a:ext cx="5274310" cy="2106930"/>
          </a:xfrm>
          <a:prstGeom prst="rect">
            <a:avLst/>
          </a:prstGeom>
          <a:noFill/>
          <a:ln>
            <a:noFill/>
          </a:ln>
        </p:spPr>
      </p:pic>
    </p:spTree>
    <p:extLst>
      <p:ext uri="{BB962C8B-B14F-4D97-AF65-F5344CB8AC3E}">
        <p14:creationId xmlns:p14="http://schemas.microsoft.com/office/powerpoint/2010/main" val="38229265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HiveServer</a:t>
            </a:r>
            <a:r>
              <a:rPr lang="zh-CN" altLang="zh-CN" dirty="0"/>
              <a:t>、</a:t>
            </a:r>
            <a:r>
              <a:rPr lang="en-US" altLang="zh-CN" dirty="0"/>
              <a:t>HiveServer2</a:t>
            </a:r>
            <a:r>
              <a:rPr lang="zh-CN" altLang="zh-CN" dirty="0"/>
              <a:t>都是</a:t>
            </a:r>
            <a:r>
              <a:rPr lang="en-US" altLang="zh-CN" dirty="0"/>
              <a:t>Hive</a:t>
            </a:r>
            <a:r>
              <a:rPr lang="zh-CN" altLang="zh-CN" dirty="0"/>
              <a:t>自带的两种服务，</a:t>
            </a:r>
            <a:r>
              <a:rPr lang="zh-CN" altLang="zh-CN" dirty="0">
                <a:solidFill>
                  <a:srgbClr val="FF0000"/>
                </a:solidFill>
              </a:rPr>
              <a:t>允许客户端在不启动</a:t>
            </a:r>
            <a:r>
              <a:rPr lang="en-US" altLang="zh-CN" dirty="0">
                <a:solidFill>
                  <a:srgbClr val="FF0000"/>
                </a:solidFill>
              </a:rPr>
              <a:t>CLI</a:t>
            </a:r>
            <a:r>
              <a:rPr lang="zh-CN" altLang="en-US" dirty="0">
                <a:solidFill>
                  <a:srgbClr val="FF0000"/>
                </a:solidFill>
              </a:rPr>
              <a:t>（命令行）</a:t>
            </a:r>
            <a:r>
              <a:rPr lang="zh-CN" altLang="zh-CN" dirty="0">
                <a:solidFill>
                  <a:srgbClr val="FF0000"/>
                </a:solidFill>
              </a:rPr>
              <a:t>的情况下对</a:t>
            </a:r>
            <a:r>
              <a:rPr lang="en-US" altLang="zh-CN" dirty="0">
                <a:solidFill>
                  <a:srgbClr val="FF0000"/>
                </a:solidFill>
              </a:rPr>
              <a:t>Hive</a:t>
            </a:r>
            <a:r>
              <a:rPr lang="zh-CN" altLang="zh-CN" dirty="0">
                <a:solidFill>
                  <a:srgbClr val="FF0000"/>
                </a:solidFill>
              </a:rPr>
              <a:t>中的数据进行操作</a:t>
            </a:r>
            <a:r>
              <a:rPr lang="zh-CN" altLang="zh-CN" dirty="0"/>
              <a:t>，且两个都允许远程客户端使用多种编程语言如</a:t>
            </a:r>
            <a:r>
              <a:rPr lang="en-US" altLang="zh-CN" dirty="0"/>
              <a:t>java</a:t>
            </a:r>
            <a:r>
              <a:rPr lang="zh-CN" altLang="zh-CN" dirty="0"/>
              <a:t>，</a:t>
            </a:r>
            <a:r>
              <a:rPr lang="en-US" altLang="zh-CN" dirty="0"/>
              <a:t>python</a:t>
            </a:r>
            <a:r>
              <a:rPr lang="zh-CN" altLang="zh-CN" dirty="0"/>
              <a:t>等向</a:t>
            </a:r>
            <a:r>
              <a:rPr lang="en-US" altLang="zh-CN" dirty="0"/>
              <a:t>hive</a:t>
            </a:r>
            <a:r>
              <a:rPr lang="zh-CN" altLang="zh-CN" dirty="0"/>
              <a:t>提交请求，取回结果。</a:t>
            </a:r>
          </a:p>
          <a:p>
            <a:r>
              <a:rPr lang="zh-CN" altLang="zh-CN" dirty="0"/>
              <a:t>但是，</a:t>
            </a:r>
            <a:r>
              <a:rPr lang="en-US" altLang="zh-CN" dirty="0"/>
              <a:t>HiveServer</a:t>
            </a:r>
            <a:r>
              <a:rPr lang="zh-CN" altLang="zh-CN" dirty="0"/>
              <a:t>不能处理多于一个客户端的并发请求。因此在</a:t>
            </a:r>
            <a:r>
              <a:rPr lang="en-US" altLang="zh-CN" dirty="0"/>
              <a:t>Hive-0.11.0</a:t>
            </a:r>
            <a:r>
              <a:rPr lang="zh-CN" altLang="zh-CN" dirty="0"/>
              <a:t>版本中重写了</a:t>
            </a:r>
            <a:r>
              <a:rPr lang="en-US" altLang="zh-CN" dirty="0"/>
              <a:t>HiveServer</a:t>
            </a:r>
            <a:r>
              <a:rPr lang="zh-CN" altLang="zh-CN" dirty="0"/>
              <a:t>代码得到了</a:t>
            </a:r>
            <a:r>
              <a:rPr lang="en-US" altLang="zh-CN" dirty="0"/>
              <a:t>HiveServer2</a:t>
            </a:r>
            <a:r>
              <a:rPr lang="zh-CN" altLang="zh-CN" dirty="0"/>
              <a:t>，进而解决了该问题。</a:t>
            </a:r>
            <a:r>
              <a:rPr lang="en-US" altLang="zh-CN" dirty="0"/>
              <a:t>HiveServer</a:t>
            </a:r>
            <a:r>
              <a:rPr lang="zh-CN" altLang="zh-CN" dirty="0"/>
              <a:t>已经被废弃。</a:t>
            </a:r>
          </a:p>
          <a:p>
            <a:r>
              <a:rPr lang="en-US" altLang="zh-CN" b="1" dirty="0">
                <a:solidFill>
                  <a:srgbClr val="FF0000"/>
                </a:solidFill>
              </a:rPr>
              <a:t>HiveServer2</a:t>
            </a:r>
            <a:r>
              <a:rPr lang="zh-CN" altLang="zh-CN" b="1" dirty="0">
                <a:solidFill>
                  <a:srgbClr val="FF0000"/>
                </a:solidFill>
              </a:rPr>
              <a:t>支持多客户端的并发和身份认证，旨在为开放</a:t>
            </a:r>
            <a:r>
              <a:rPr lang="en-US" altLang="zh-CN" b="1" dirty="0">
                <a:solidFill>
                  <a:srgbClr val="FF0000"/>
                </a:solidFill>
              </a:rPr>
              <a:t>API</a:t>
            </a:r>
            <a:r>
              <a:rPr lang="zh-CN" altLang="zh-CN" b="1" dirty="0">
                <a:solidFill>
                  <a:srgbClr val="FF0000"/>
                </a:solidFill>
              </a:rPr>
              <a:t>客户端如</a:t>
            </a:r>
            <a:r>
              <a:rPr lang="en-US" altLang="zh-CN" b="1" dirty="0">
                <a:solidFill>
                  <a:srgbClr val="FF0000"/>
                </a:solidFill>
              </a:rPr>
              <a:t>JDBC</a:t>
            </a:r>
            <a:r>
              <a:rPr lang="zh-CN" altLang="zh-CN" b="1" dirty="0">
                <a:solidFill>
                  <a:srgbClr val="FF0000"/>
                </a:solidFill>
              </a:rPr>
              <a:t>、</a:t>
            </a:r>
            <a:r>
              <a:rPr lang="en-US" altLang="zh-CN" b="1" dirty="0">
                <a:solidFill>
                  <a:srgbClr val="FF0000"/>
                </a:solidFill>
              </a:rPr>
              <a:t>ODBC</a:t>
            </a:r>
            <a:r>
              <a:rPr lang="zh-CN" altLang="zh-CN" b="1" dirty="0">
                <a:solidFill>
                  <a:srgbClr val="FF0000"/>
                </a:solidFill>
              </a:rPr>
              <a:t>提供更好的支持</a:t>
            </a:r>
            <a:r>
              <a:rPr lang="zh-CN" altLang="zh-CN" dirty="0"/>
              <a:t>。</a:t>
            </a:r>
          </a:p>
          <a:p>
            <a:endParaRPr lang="zh-CN" altLang="zh-CN" dirty="0"/>
          </a:p>
        </p:txBody>
      </p:sp>
      <p:sp>
        <p:nvSpPr>
          <p:cNvPr id="5" name="标题 4"/>
          <p:cNvSpPr>
            <a:spLocks noGrp="1"/>
          </p:cNvSpPr>
          <p:nvPr>
            <p:ph type="title"/>
          </p:nvPr>
        </p:nvSpPr>
        <p:spPr/>
        <p:txBody>
          <a:bodyPr/>
          <a:lstStyle/>
          <a:p>
            <a:r>
              <a:rPr lang="en-US" altLang="zh-CN" dirty="0"/>
              <a:t>HiveServer</a:t>
            </a:r>
            <a:r>
              <a:rPr lang="zh-CN" altLang="en-US" dirty="0"/>
              <a:t>、</a:t>
            </a:r>
            <a:r>
              <a:rPr lang="en-US" altLang="zh-CN" dirty="0"/>
              <a:t>HiveServer2</a:t>
            </a:r>
            <a:r>
              <a:rPr lang="zh-CN" altLang="en-US" dirty="0"/>
              <a:t>服务</a:t>
            </a:r>
          </a:p>
        </p:txBody>
      </p:sp>
      <p:sp>
        <p:nvSpPr>
          <p:cNvPr id="6" name="文本占位符 5"/>
          <p:cNvSpPr>
            <a:spLocks noGrp="1"/>
          </p:cNvSpPr>
          <p:nvPr>
            <p:ph type="body" sz="quarter" idx="10"/>
          </p:nvPr>
        </p:nvSpPr>
        <p:spPr/>
        <p:txBody>
          <a:bodyPr/>
          <a:lstStyle/>
          <a:p>
            <a:r>
              <a:rPr lang="zh-CN" altLang="en-US" dirty="0"/>
              <a:t>介绍</a:t>
            </a:r>
          </a:p>
        </p:txBody>
      </p:sp>
    </p:spTree>
    <p:extLst>
      <p:ext uri="{BB962C8B-B14F-4D97-AF65-F5344CB8AC3E}">
        <p14:creationId xmlns:p14="http://schemas.microsoft.com/office/powerpoint/2010/main" val="28593628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HiveServer2</a:t>
            </a:r>
            <a:r>
              <a:rPr lang="zh-CN" altLang="zh-CN" dirty="0"/>
              <a:t>通过</a:t>
            </a:r>
            <a:r>
              <a:rPr lang="en-US" altLang="zh-CN" dirty="0"/>
              <a:t>Metastore</a:t>
            </a:r>
            <a:r>
              <a:rPr lang="zh-CN" altLang="zh-CN" dirty="0"/>
              <a:t>服务读写元数据。所以在远程模式下，</a:t>
            </a:r>
            <a:r>
              <a:rPr lang="zh-CN" altLang="zh-CN" b="1" dirty="0">
                <a:solidFill>
                  <a:srgbClr val="FF0000"/>
                </a:solidFill>
              </a:rPr>
              <a:t>启动</a:t>
            </a:r>
            <a:r>
              <a:rPr lang="en-US" altLang="zh-CN" b="1" dirty="0">
                <a:solidFill>
                  <a:srgbClr val="FF0000"/>
                </a:solidFill>
              </a:rPr>
              <a:t>HiveServer2</a:t>
            </a:r>
            <a:r>
              <a:rPr lang="zh-CN" altLang="zh-CN" b="1" dirty="0">
                <a:solidFill>
                  <a:srgbClr val="FF0000"/>
                </a:solidFill>
              </a:rPr>
              <a:t>之前必须先首先启动</a:t>
            </a:r>
            <a:r>
              <a:rPr lang="en-US" altLang="zh-CN" b="1" dirty="0">
                <a:solidFill>
                  <a:srgbClr val="FF0000"/>
                </a:solidFill>
              </a:rPr>
              <a:t>metastore</a:t>
            </a:r>
            <a:r>
              <a:rPr lang="zh-CN" altLang="zh-CN" dirty="0"/>
              <a:t>服务。</a:t>
            </a:r>
          </a:p>
          <a:p>
            <a:r>
              <a:rPr lang="zh-CN" altLang="zh-CN" dirty="0"/>
              <a:t>特别注意：远程模式下，</a:t>
            </a:r>
            <a:r>
              <a:rPr lang="en-US" altLang="zh-CN" dirty="0"/>
              <a:t>Beeline</a:t>
            </a:r>
            <a:r>
              <a:rPr lang="zh-CN" altLang="zh-CN" dirty="0"/>
              <a:t>客户端只能通过</a:t>
            </a:r>
            <a:r>
              <a:rPr lang="en-US" altLang="zh-CN" dirty="0"/>
              <a:t>HiveServer2</a:t>
            </a:r>
            <a:r>
              <a:rPr lang="zh-CN" altLang="zh-CN" dirty="0"/>
              <a:t>服务访问</a:t>
            </a:r>
            <a:r>
              <a:rPr lang="en-US" altLang="zh-CN" dirty="0"/>
              <a:t>Hive</a:t>
            </a:r>
            <a:r>
              <a:rPr lang="zh-CN" altLang="zh-CN" dirty="0"/>
              <a:t>。而</a:t>
            </a:r>
            <a:r>
              <a:rPr lang="en-US" altLang="zh-CN" dirty="0"/>
              <a:t>bin/hive</a:t>
            </a:r>
            <a:r>
              <a:rPr lang="zh-CN" altLang="zh-CN" dirty="0"/>
              <a:t>是通过</a:t>
            </a:r>
            <a:r>
              <a:rPr lang="en-US" altLang="zh-CN" dirty="0"/>
              <a:t>Metastore</a:t>
            </a:r>
            <a:r>
              <a:rPr lang="zh-CN" altLang="zh-CN" dirty="0"/>
              <a:t>服务访问的。具体关系如下：</a:t>
            </a:r>
          </a:p>
          <a:p>
            <a:endParaRPr lang="zh-CN" altLang="zh-CN" dirty="0"/>
          </a:p>
        </p:txBody>
      </p:sp>
      <p:sp>
        <p:nvSpPr>
          <p:cNvPr id="5" name="标题 4"/>
          <p:cNvSpPr>
            <a:spLocks noGrp="1"/>
          </p:cNvSpPr>
          <p:nvPr>
            <p:ph type="title"/>
          </p:nvPr>
        </p:nvSpPr>
        <p:spPr/>
        <p:txBody>
          <a:bodyPr/>
          <a:lstStyle/>
          <a:p>
            <a:r>
              <a:rPr lang="en-US" altLang="zh-CN" dirty="0"/>
              <a:t>Hive</a:t>
            </a:r>
            <a:r>
              <a:rPr lang="zh-CN" altLang="en-US" dirty="0"/>
              <a:t>服务和客户端</a:t>
            </a:r>
          </a:p>
        </p:txBody>
      </p:sp>
      <p:sp>
        <p:nvSpPr>
          <p:cNvPr id="6" name="文本占位符 5"/>
          <p:cNvSpPr>
            <a:spLocks noGrp="1"/>
          </p:cNvSpPr>
          <p:nvPr>
            <p:ph type="body" sz="quarter" idx="10"/>
          </p:nvPr>
        </p:nvSpPr>
        <p:spPr/>
        <p:txBody>
          <a:bodyPr/>
          <a:lstStyle/>
          <a:p>
            <a:r>
              <a:rPr lang="zh-CN" altLang="en-US" dirty="0"/>
              <a:t>关系梳理</a:t>
            </a:r>
          </a:p>
        </p:txBody>
      </p:sp>
      <p:pic>
        <p:nvPicPr>
          <p:cNvPr id="8" name="图片 7"/>
          <p:cNvPicPr/>
          <p:nvPr/>
        </p:nvPicPr>
        <p:blipFill>
          <a:blip r:embed="rId2"/>
          <a:stretch>
            <a:fillRect/>
          </a:stretch>
        </p:blipFill>
        <p:spPr>
          <a:xfrm>
            <a:off x="2242976" y="3469217"/>
            <a:ext cx="7685405" cy="3074457"/>
          </a:xfrm>
          <a:prstGeom prst="rect">
            <a:avLst/>
          </a:prstGeom>
          <a:ln>
            <a:solidFill>
              <a:schemeClr val="accent1"/>
            </a:solidFill>
          </a:ln>
        </p:spPr>
      </p:pic>
    </p:spTree>
    <p:extLst>
      <p:ext uri="{BB962C8B-B14F-4D97-AF65-F5344CB8AC3E}">
        <p14:creationId xmlns:p14="http://schemas.microsoft.com/office/powerpoint/2010/main" val="40141915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FF6A511-55A6-4557-0277-996DEA311247}"/>
              </a:ext>
            </a:extLst>
          </p:cNvPr>
          <p:cNvSpPr>
            <a:spLocks noGrp="1"/>
          </p:cNvSpPr>
          <p:nvPr>
            <p:ph type="title"/>
          </p:nvPr>
        </p:nvSpPr>
        <p:spPr/>
        <p:txBody>
          <a:bodyPr/>
          <a:lstStyle/>
          <a:p>
            <a:r>
              <a:rPr lang="zh-CN" altLang="en-US" dirty="0"/>
              <a:t>两代</a:t>
            </a:r>
            <a:r>
              <a:rPr lang="en-US" altLang="zh-CN" dirty="0"/>
              <a:t>hive</a:t>
            </a:r>
            <a:r>
              <a:rPr lang="zh-CN" altLang="en-US" dirty="0"/>
              <a:t>客户端的区别</a:t>
            </a:r>
          </a:p>
        </p:txBody>
      </p:sp>
      <p:pic>
        <p:nvPicPr>
          <p:cNvPr id="8" name="图片 7">
            <a:extLst>
              <a:ext uri="{FF2B5EF4-FFF2-40B4-BE49-F238E27FC236}">
                <a16:creationId xmlns:a16="http://schemas.microsoft.com/office/drawing/2014/main" id="{1A3AD8D1-F9F4-A0B3-0444-D036BAC70B81}"/>
              </a:ext>
            </a:extLst>
          </p:cNvPr>
          <p:cNvPicPr>
            <a:picLocks noChangeAspect="1"/>
          </p:cNvPicPr>
          <p:nvPr/>
        </p:nvPicPr>
        <p:blipFill>
          <a:blip r:embed="rId2"/>
          <a:stretch>
            <a:fillRect/>
          </a:stretch>
        </p:blipFill>
        <p:spPr>
          <a:xfrm>
            <a:off x="581028" y="856898"/>
            <a:ext cx="9791315" cy="4336894"/>
          </a:xfrm>
          <a:prstGeom prst="rect">
            <a:avLst/>
          </a:prstGeom>
        </p:spPr>
      </p:pic>
      <p:pic>
        <p:nvPicPr>
          <p:cNvPr id="10" name="图片 9">
            <a:extLst>
              <a:ext uri="{FF2B5EF4-FFF2-40B4-BE49-F238E27FC236}">
                <a16:creationId xmlns:a16="http://schemas.microsoft.com/office/drawing/2014/main" id="{17BB2CF9-30BB-AC21-142E-34560E8FF254}"/>
              </a:ext>
            </a:extLst>
          </p:cNvPr>
          <p:cNvPicPr>
            <a:picLocks noChangeAspect="1"/>
          </p:cNvPicPr>
          <p:nvPr/>
        </p:nvPicPr>
        <p:blipFill>
          <a:blip r:embed="rId3"/>
          <a:stretch>
            <a:fillRect/>
          </a:stretch>
        </p:blipFill>
        <p:spPr>
          <a:xfrm>
            <a:off x="2651941" y="5143247"/>
            <a:ext cx="4888897" cy="1470564"/>
          </a:xfrm>
          <a:prstGeom prst="rect">
            <a:avLst/>
          </a:prstGeom>
        </p:spPr>
      </p:pic>
    </p:spTree>
    <p:extLst>
      <p:ext uri="{BB962C8B-B14F-4D97-AF65-F5344CB8AC3E}">
        <p14:creationId xmlns:p14="http://schemas.microsoft.com/office/powerpoint/2010/main" val="28279927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在</a:t>
            </a:r>
            <a:r>
              <a:rPr lang="en-US" altLang="zh-CN" dirty="0"/>
              <a:t>hive</a:t>
            </a:r>
            <a:r>
              <a:rPr lang="zh-CN" altLang="en-US" dirty="0"/>
              <a:t>安装包的</a:t>
            </a:r>
            <a:r>
              <a:rPr lang="en-US" altLang="zh-CN" dirty="0"/>
              <a:t>bin</a:t>
            </a:r>
            <a:r>
              <a:rPr lang="zh-CN" altLang="en-US" dirty="0"/>
              <a:t>目录下，有</a:t>
            </a:r>
            <a:r>
              <a:rPr lang="en-US" altLang="zh-CN" dirty="0"/>
              <a:t>hive</a:t>
            </a:r>
            <a:r>
              <a:rPr lang="zh-CN" altLang="en-US" dirty="0"/>
              <a:t>提供的第一代客户端 </a:t>
            </a:r>
            <a:r>
              <a:rPr lang="en-US" altLang="zh-CN" dirty="0"/>
              <a:t>bin/hive</a:t>
            </a:r>
            <a:r>
              <a:rPr lang="zh-CN" altLang="en-US" dirty="0"/>
              <a:t>。该客户端可以访问</a:t>
            </a:r>
            <a:r>
              <a:rPr lang="en-US" altLang="zh-CN" dirty="0"/>
              <a:t>hive</a:t>
            </a:r>
            <a:r>
              <a:rPr lang="zh-CN" altLang="en-US" dirty="0"/>
              <a:t>的</a:t>
            </a:r>
            <a:r>
              <a:rPr lang="en-US" altLang="zh-CN" dirty="0"/>
              <a:t>metastore</a:t>
            </a:r>
            <a:r>
              <a:rPr lang="zh-CN" altLang="en-US" dirty="0"/>
              <a:t>服务，从而达到操作</a:t>
            </a:r>
            <a:r>
              <a:rPr lang="en-US" altLang="zh-CN" dirty="0"/>
              <a:t>hive</a:t>
            </a:r>
            <a:r>
              <a:rPr lang="zh-CN" altLang="en-US" dirty="0"/>
              <a:t>的目的。</a:t>
            </a:r>
          </a:p>
          <a:p>
            <a:r>
              <a:rPr lang="zh-CN" altLang="en-US" dirty="0"/>
              <a:t>友情提示：</a:t>
            </a:r>
            <a:r>
              <a:rPr lang="zh-CN" altLang="en-US" dirty="0">
                <a:solidFill>
                  <a:srgbClr val="FF0000"/>
                </a:solidFill>
              </a:rPr>
              <a:t>如果您是远程模式部署，请手动启动运行</a:t>
            </a:r>
            <a:r>
              <a:rPr lang="en-US" altLang="zh-CN" dirty="0">
                <a:solidFill>
                  <a:srgbClr val="FF0000"/>
                </a:solidFill>
              </a:rPr>
              <a:t>metastore</a:t>
            </a:r>
            <a:r>
              <a:rPr lang="zh-CN" altLang="en-US" dirty="0">
                <a:solidFill>
                  <a:srgbClr val="FF0000"/>
                </a:solidFill>
              </a:rPr>
              <a:t>服务</a:t>
            </a:r>
            <a:r>
              <a:rPr lang="zh-CN" altLang="en-US" dirty="0"/>
              <a:t>。如果是内嵌模式和本地模式，直接运行</a:t>
            </a:r>
            <a:r>
              <a:rPr lang="en-US" altLang="zh-CN" dirty="0"/>
              <a:t>bin/hive</a:t>
            </a:r>
            <a:r>
              <a:rPr lang="zh-CN" altLang="en-US" dirty="0"/>
              <a:t>，</a:t>
            </a:r>
            <a:r>
              <a:rPr lang="en-US" altLang="zh-CN" dirty="0"/>
              <a:t>metastore</a:t>
            </a:r>
            <a:r>
              <a:rPr lang="zh-CN" altLang="en-US" dirty="0"/>
              <a:t>服务会内嵌一起启动。</a:t>
            </a:r>
          </a:p>
          <a:p>
            <a:r>
              <a:rPr lang="zh-CN" altLang="en-US" dirty="0"/>
              <a:t>可以直接在启动</a:t>
            </a:r>
            <a:r>
              <a:rPr lang="en-US" altLang="zh-CN" dirty="0"/>
              <a:t>Hive metastore</a:t>
            </a:r>
            <a:r>
              <a:rPr lang="zh-CN" altLang="en-US" dirty="0"/>
              <a:t>服务的机器上使用</a:t>
            </a:r>
            <a:r>
              <a:rPr lang="en-US" altLang="zh-CN" dirty="0"/>
              <a:t>bin/hive</a:t>
            </a:r>
            <a:r>
              <a:rPr lang="zh-CN" altLang="en-US" dirty="0"/>
              <a:t>客户端操作，此时不需要进行任何配置。</a:t>
            </a:r>
          </a:p>
          <a:p>
            <a:endParaRPr lang="zh-CN" altLang="zh-CN" dirty="0"/>
          </a:p>
        </p:txBody>
      </p:sp>
      <p:sp>
        <p:nvSpPr>
          <p:cNvPr id="5" name="标题 4"/>
          <p:cNvSpPr>
            <a:spLocks noGrp="1"/>
          </p:cNvSpPr>
          <p:nvPr>
            <p:ph type="title"/>
          </p:nvPr>
        </p:nvSpPr>
        <p:spPr/>
        <p:txBody>
          <a:bodyPr/>
          <a:lstStyle/>
          <a:p>
            <a:r>
              <a:rPr lang="en-US" altLang="zh-CN" dirty="0"/>
              <a:t>bin/hive </a:t>
            </a:r>
            <a:r>
              <a:rPr lang="zh-CN" altLang="en-US" dirty="0"/>
              <a:t>客户端</a:t>
            </a:r>
            <a:endParaRPr lang="en-US" altLang="zh-CN" dirty="0"/>
          </a:p>
        </p:txBody>
      </p:sp>
      <p:sp>
        <p:nvSpPr>
          <p:cNvPr id="6" name="文本占位符 5"/>
          <p:cNvSpPr>
            <a:spLocks noGrp="1"/>
          </p:cNvSpPr>
          <p:nvPr>
            <p:ph type="body" sz="quarter" idx="10"/>
          </p:nvPr>
        </p:nvSpPr>
        <p:spPr/>
        <p:txBody>
          <a:bodyPr/>
          <a:lstStyle/>
          <a:p>
            <a:r>
              <a:rPr lang="zh-CN" altLang="en-US" dirty="0"/>
              <a:t>使用</a:t>
            </a:r>
          </a:p>
        </p:txBody>
      </p:sp>
      <p:sp>
        <p:nvSpPr>
          <p:cNvPr id="9" name="TextBox 3">
            <a:extLst>
              <a:ext uri="{FF2B5EF4-FFF2-40B4-BE49-F238E27FC236}">
                <a16:creationId xmlns:a16="http://schemas.microsoft.com/office/drawing/2014/main" id="{0C998B78-AB18-3C47-A1C7-25AE9A3A40B0}"/>
              </a:ext>
            </a:extLst>
          </p:cNvPr>
          <p:cNvSpPr txBox="1"/>
          <p:nvPr/>
        </p:nvSpPr>
        <p:spPr>
          <a:xfrm>
            <a:off x="3385875" y="4345816"/>
            <a:ext cx="5399608" cy="83099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远程模式 首先启动</a:t>
            </a:r>
            <a:r>
              <a:rPr lang="zh-CN" altLang="zh-CN" sz="1200" i="1" dirty="0">
                <a:solidFill>
                  <a:srgbClr val="999999"/>
                </a:solidFill>
                <a:latin typeface="Arial Unicode MS" panose="020B0604020202020204" pitchFamily="34" charset="-122"/>
                <a:ea typeface="JetBrains Mono"/>
              </a:rPr>
              <a:t>metastore</a:t>
            </a:r>
            <a:r>
              <a:rPr lang="zh-CN" altLang="zh-CN" sz="1200" i="1" dirty="0">
                <a:solidFill>
                  <a:srgbClr val="999999"/>
                </a:solidFill>
                <a:latin typeface="宋体" panose="02010600030101010101" pitchFamily="2" charset="-122"/>
                <a:ea typeface="宋体" panose="02010600030101010101" pitchFamily="2" charset="-122"/>
              </a:rPr>
              <a:t>服务</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/export/server/hive/bin/hive </a:t>
            </a:r>
            <a:r>
              <a:rPr lang="zh-CN" altLang="zh-CN" sz="1200" dirty="0">
                <a:solidFill>
                  <a:srgbClr val="080808"/>
                </a:solidFill>
                <a:latin typeface="Arial Unicode MS" panose="020B0604020202020204" pitchFamily="34" charset="-122"/>
                <a:ea typeface="JetBrains Mono"/>
              </a:rPr>
              <a:t>--service metastore</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克隆</a:t>
            </a:r>
            <a:r>
              <a:rPr lang="zh-CN" altLang="zh-CN" sz="1200" i="1" dirty="0">
                <a:solidFill>
                  <a:srgbClr val="999999"/>
                </a:solidFill>
                <a:latin typeface="Arial Unicode MS" panose="020B0604020202020204" pitchFamily="34" charset="-122"/>
                <a:ea typeface="JetBrains Mono"/>
              </a:rPr>
              <a:t>CRT</a:t>
            </a:r>
            <a:r>
              <a:rPr lang="zh-CN" altLang="zh-CN" sz="1200" i="1" dirty="0">
                <a:solidFill>
                  <a:srgbClr val="999999"/>
                </a:solidFill>
                <a:latin typeface="宋体" panose="02010600030101010101" pitchFamily="2" charset="-122"/>
                <a:ea typeface="宋体" panose="02010600030101010101" pitchFamily="2" charset="-122"/>
              </a:rPr>
              <a:t>会话窗口 使用</a:t>
            </a:r>
            <a:r>
              <a:rPr lang="zh-CN" altLang="zh-CN" sz="1200" i="1" dirty="0">
                <a:solidFill>
                  <a:srgbClr val="999999"/>
                </a:solidFill>
                <a:latin typeface="Arial Unicode MS" panose="020B0604020202020204" pitchFamily="34" charset="-122"/>
                <a:ea typeface="JetBrains Mono"/>
              </a:rPr>
              <a:t>hive client</a:t>
            </a:r>
            <a:r>
              <a:rPr lang="zh-CN" altLang="zh-CN" sz="1200" i="1" dirty="0">
                <a:solidFill>
                  <a:srgbClr val="999999"/>
                </a:solidFill>
                <a:latin typeface="宋体" panose="02010600030101010101" pitchFamily="2" charset="-122"/>
                <a:ea typeface="宋体" panose="02010600030101010101" pitchFamily="2" charset="-122"/>
              </a:rPr>
              <a:t>连接</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/export/server/hive/bin/hive</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540511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如果需要在其他机器上通过</a:t>
            </a:r>
            <a:r>
              <a:rPr lang="en-US" altLang="zh-CN" dirty="0"/>
              <a:t>bin/hive</a:t>
            </a:r>
            <a:r>
              <a:rPr lang="zh-CN" altLang="zh-CN" dirty="0"/>
              <a:t>访问</a:t>
            </a:r>
            <a:r>
              <a:rPr lang="en-US" altLang="zh-CN" dirty="0"/>
              <a:t>hive metastore</a:t>
            </a:r>
            <a:r>
              <a:rPr lang="zh-CN" altLang="zh-CN" dirty="0"/>
              <a:t>服务，只需要在该机器的</a:t>
            </a:r>
            <a:r>
              <a:rPr lang="en-US" altLang="zh-CN" dirty="0"/>
              <a:t>hive-site.xml</a:t>
            </a:r>
            <a:r>
              <a:rPr lang="zh-CN" altLang="zh-CN" dirty="0"/>
              <a:t>配置中添加</a:t>
            </a:r>
            <a:r>
              <a:rPr lang="en-US" altLang="zh-CN" dirty="0"/>
              <a:t>metastore</a:t>
            </a:r>
            <a:r>
              <a:rPr lang="zh-CN" altLang="zh-CN" dirty="0"/>
              <a:t>服务地址即可。</a:t>
            </a:r>
          </a:p>
          <a:p>
            <a:endParaRPr lang="zh-CN" altLang="zh-CN" dirty="0"/>
          </a:p>
        </p:txBody>
      </p:sp>
      <p:sp>
        <p:nvSpPr>
          <p:cNvPr id="5" name="标题 4"/>
          <p:cNvSpPr>
            <a:spLocks noGrp="1"/>
          </p:cNvSpPr>
          <p:nvPr>
            <p:ph type="title"/>
          </p:nvPr>
        </p:nvSpPr>
        <p:spPr/>
        <p:txBody>
          <a:bodyPr/>
          <a:lstStyle/>
          <a:p>
            <a:r>
              <a:rPr lang="en-US" altLang="zh-CN" dirty="0"/>
              <a:t>bin/hive </a:t>
            </a:r>
            <a:r>
              <a:rPr lang="zh-CN" altLang="en-US" dirty="0"/>
              <a:t>客户端</a:t>
            </a:r>
            <a:endParaRPr lang="en-US" altLang="zh-CN" dirty="0"/>
          </a:p>
        </p:txBody>
      </p:sp>
      <p:sp>
        <p:nvSpPr>
          <p:cNvPr id="6" name="文本占位符 5"/>
          <p:cNvSpPr>
            <a:spLocks noGrp="1"/>
          </p:cNvSpPr>
          <p:nvPr>
            <p:ph type="body" sz="quarter" idx="10"/>
          </p:nvPr>
        </p:nvSpPr>
        <p:spPr/>
        <p:txBody>
          <a:bodyPr/>
          <a:lstStyle/>
          <a:p>
            <a:r>
              <a:rPr lang="zh-CN" altLang="en-US" dirty="0"/>
              <a:t>使用</a:t>
            </a:r>
          </a:p>
        </p:txBody>
      </p:sp>
      <p:sp>
        <p:nvSpPr>
          <p:cNvPr id="9" name="TextBox 3">
            <a:extLst>
              <a:ext uri="{FF2B5EF4-FFF2-40B4-BE49-F238E27FC236}">
                <a16:creationId xmlns:a16="http://schemas.microsoft.com/office/drawing/2014/main" id="{0C998B78-AB18-3C47-A1C7-25AE9A3A40B0}"/>
              </a:ext>
            </a:extLst>
          </p:cNvPr>
          <p:cNvSpPr txBox="1"/>
          <p:nvPr/>
        </p:nvSpPr>
        <p:spPr>
          <a:xfrm>
            <a:off x="3452549" y="2155066"/>
            <a:ext cx="6596325" cy="452431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上传</a:t>
            </a:r>
            <a:r>
              <a:rPr lang="zh-CN" altLang="zh-CN" sz="1200" i="1" dirty="0">
                <a:solidFill>
                  <a:srgbClr val="999999"/>
                </a:solidFill>
                <a:latin typeface="Arial Unicode MS" panose="020B0604020202020204" pitchFamily="34" charset="-122"/>
                <a:ea typeface="JetBrains Mono"/>
              </a:rPr>
              <a:t>hive</a:t>
            </a:r>
            <a:r>
              <a:rPr lang="zh-CN" altLang="zh-CN" sz="1200" i="1" dirty="0">
                <a:solidFill>
                  <a:srgbClr val="999999"/>
                </a:solidFill>
                <a:latin typeface="宋体" panose="02010600030101010101" pitchFamily="2" charset="-122"/>
                <a:ea typeface="宋体" panose="02010600030101010101" pitchFamily="2" charset="-122"/>
              </a:rPr>
              <a:t>安装包到另一个机器上，比如</a:t>
            </a:r>
            <a:r>
              <a:rPr lang="zh-CN" altLang="zh-CN" sz="1200" i="1" dirty="0">
                <a:solidFill>
                  <a:srgbClr val="999999"/>
                </a:solidFill>
                <a:latin typeface="Arial Unicode MS" panose="020B0604020202020204" pitchFamily="34" charset="-122"/>
                <a:ea typeface="JetBrains Mono"/>
              </a:rPr>
              <a:t>node3</a:t>
            </a:r>
            <a:r>
              <a:rPr lang="zh-CN" altLang="zh-CN" sz="1200" i="1" dirty="0">
                <a:solidFill>
                  <a:srgbClr val="999999"/>
                </a:solidFill>
                <a:latin typeface="宋体" panose="02010600030101010101" pitchFamily="2" charset="-122"/>
                <a:ea typeface="宋体" panose="02010600030101010101" pitchFamily="2" charset="-122"/>
              </a:rPr>
              <a:t>：</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tar </a:t>
            </a:r>
            <a:r>
              <a:rPr lang="zh-CN" altLang="zh-CN" sz="1200" dirty="0">
                <a:solidFill>
                  <a:srgbClr val="080808"/>
                </a:solidFill>
                <a:latin typeface="Arial Unicode MS" panose="020B0604020202020204" pitchFamily="34" charset="-122"/>
                <a:ea typeface="JetBrains Mono"/>
              </a:rPr>
              <a:t>zxvf apache-hive-3.1.2-bin.tar.gz</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mv </a:t>
            </a:r>
            <a:r>
              <a:rPr lang="zh-CN" altLang="zh-CN" sz="1200" dirty="0">
                <a:solidFill>
                  <a:srgbClr val="080808"/>
                </a:solidFill>
                <a:latin typeface="Arial Unicode MS" panose="020B0604020202020204" pitchFamily="34" charset="-122"/>
                <a:ea typeface="JetBrains Mono"/>
              </a:rPr>
              <a:t>apache-hive-3.1.2-bin hive</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解决</a:t>
            </a:r>
            <a:r>
              <a:rPr lang="zh-CN" altLang="zh-CN" sz="1200" i="1" dirty="0">
                <a:solidFill>
                  <a:srgbClr val="999999"/>
                </a:solidFill>
                <a:latin typeface="Arial Unicode MS" panose="020B0604020202020204" pitchFamily="34" charset="-122"/>
                <a:ea typeface="JetBrains Mono"/>
              </a:rPr>
              <a:t>hadoop</a:t>
            </a:r>
            <a:r>
              <a:rPr lang="zh-CN" altLang="zh-CN" sz="1200" i="1" dirty="0">
                <a:solidFill>
                  <a:srgbClr val="999999"/>
                </a:solidFill>
                <a:latin typeface="宋体" panose="02010600030101010101" pitchFamily="2" charset="-122"/>
                <a:ea typeface="宋体" panose="02010600030101010101" pitchFamily="2" charset="-122"/>
              </a:rPr>
              <a:t>、</a:t>
            </a:r>
            <a:r>
              <a:rPr lang="zh-CN" altLang="zh-CN" sz="1200" i="1" dirty="0">
                <a:solidFill>
                  <a:srgbClr val="999999"/>
                </a:solidFill>
                <a:latin typeface="Arial Unicode MS" panose="020B0604020202020204" pitchFamily="34" charset="-122"/>
                <a:ea typeface="JetBrains Mono"/>
              </a:rPr>
              <a:t>hive</a:t>
            </a:r>
            <a:r>
              <a:rPr lang="zh-CN" altLang="zh-CN" sz="1200" i="1" dirty="0">
                <a:solidFill>
                  <a:srgbClr val="999999"/>
                </a:solidFill>
                <a:latin typeface="宋体" panose="02010600030101010101" pitchFamily="2" charset="-122"/>
                <a:ea typeface="宋体" panose="02010600030101010101" pitchFamily="2" charset="-122"/>
              </a:rPr>
              <a:t>之间</a:t>
            </a:r>
            <a:r>
              <a:rPr lang="zh-CN" altLang="zh-CN" sz="1200" i="1" dirty="0">
                <a:solidFill>
                  <a:srgbClr val="999999"/>
                </a:solidFill>
                <a:latin typeface="Arial Unicode MS" panose="020B0604020202020204" pitchFamily="34" charset="-122"/>
                <a:ea typeface="JetBrains Mono"/>
              </a:rPr>
              <a:t>guava</a:t>
            </a:r>
            <a:r>
              <a:rPr lang="zh-CN" altLang="zh-CN" sz="1200" i="1" dirty="0">
                <a:solidFill>
                  <a:srgbClr val="999999"/>
                </a:solidFill>
                <a:latin typeface="宋体" panose="02010600030101010101" pitchFamily="2" charset="-122"/>
                <a:ea typeface="宋体" panose="02010600030101010101" pitchFamily="2" charset="-122"/>
              </a:rPr>
              <a:t>版本差异</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/export/server/hive/</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rm </a:t>
            </a:r>
            <a:r>
              <a:rPr lang="zh-CN" altLang="zh-CN" sz="1200" dirty="0">
                <a:solidFill>
                  <a:srgbClr val="080808"/>
                </a:solidFill>
                <a:latin typeface="Arial Unicode MS" panose="020B0604020202020204" pitchFamily="34" charset="-122"/>
                <a:ea typeface="JetBrains Mono"/>
              </a:rPr>
              <a:t>-rf lib/guava-19.0.jar</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cp </a:t>
            </a:r>
            <a:r>
              <a:rPr lang="zh-CN" altLang="zh-CN" sz="1200" dirty="0">
                <a:solidFill>
                  <a:srgbClr val="080808"/>
                </a:solidFill>
                <a:latin typeface="Arial Unicode MS" panose="020B0604020202020204" pitchFamily="34" charset="-122"/>
                <a:ea typeface="JetBrains Mono"/>
              </a:rPr>
              <a:t>/export/server/hadoop-3.1.4/share/hadoop/common/lib/guava-27.0-jre.jar ./lib/</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修改</a:t>
            </a:r>
            <a:r>
              <a:rPr lang="zh-CN" altLang="zh-CN" sz="1200" i="1" dirty="0">
                <a:solidFill>
                  <a:srgbClr val="999999"/>
                </a:solidFill>
                <a:latin typeface="Arial Unicode MS" panose="020B0604020202020204" pitchFamily="34" charset="-122"/>
                <a:ea typeface="JetBrains Mono"/>
              </a:rPr>
              <a:t>hive</a:t>
            </a:r>
            <a:r>
              <a:rPr lang="zh-CN" altLang="zh-CN" sz="1200" i="1" dirty="0">
                <a:solidFill>
                  <a:srgbClr val="999999"/>
                </a:solidFill>
                <a:latin typeface="宋体" panose="02010600030101010101" pitchFamily="2" charset="-122"/>
                <a:ea typeface="宋体" panose="02010600030101010101" pitchFamily="2" charset="-122"/>
              </a:rPr>
              <a:t>环境变量文件 添加</a:t>
            </a:r>
            <a:r>
              <a:rPr lang="zh-CN" altLang="zh-CN" sz="1200" i="1" dirty="0">
                <a:solidFill>
                  <a:srgbClr val="999999"/>
                </a:solidFill>
                <a:latin typeface="Arial Unicode MS" panose="020B0604020202020204" pitchFamily="34" charset="-122"/>
                <a:ea typeface="JetBrains Mono"/>
              </a:rPr>
              <a:t>Hadoop_HOME</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/export/server/hive/conf</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mv </a:t>
            </a:r>
            <a:r>
              <a:rPr lang="zh-CN" altLang="zh-CN" sz="1200" dirty="0">
                <a:solidFill>
                  <a:srgbClr val="080808"/>
                </a:solidFill>
                <a:latin typeface="Arial Unicode MS" panose="020B0604020202020204" pitchFamily="34" charset="-122"/>
                <a:ea typeface="JetBrains Mono"/>
              </a:rPr>
              <a:t>hive-env.sh.template hive-env.sh</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vim </a:t>
            </a:r>
            <a:r>
              <a:rPr lang="zh-CN" altLang="zh-CN" sz="1200" dirty="0">
                <a:solidFill>
                  <a:srgbClr val="080808"/>
                </a:solidFill>
                <a:latin typeface="Arial Unicode MS" panose="020B0604020202020204" pitchFamily="34" charset="-122"/>
                <a:ea typeface="JetBrains Mono"/>
              </a:rPr>
              <a:t>hive-env.sh</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 </a:t>
            </a:r>
            <a:r>
              <a:rPr lang="zh-CN" altLang="zh-CN" sz="1200" dirty="0">
                <a:solidFill>
                  <a:srgbClr val="000000"/>
                </a:solidFill>
                <a:latin typeface="Arial Unicode MS" panose="020B0604020202020204" pitchFamily="34" charset="-122"/>
                <a:ea typeface="JetBrains Mono"/>
              </a:rPr>
              <a:t>HADOOP_HOME</a:t>
            </a:r>
            <a:r>
              <a:rPr lang="zh-CN" altLang="zh-CN" sz="1200" dirty="0">
                <a:solidFill>
                  <a:srgbClr val="080808"/>
                </a:solidFill>
                <a:latin typeface="Arial Unicode MS" panose="020B0604020202020204" pitchFamily="34" charset="-122"/>
                <a:ea typeface="JetBrains Mono"/>
              </a:rPr>
              <a:t>=/export/server/hadoop-3.1.4</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添加</a:t>
            </a:r>
            <a:r>
              <a:rPr lang="zh-CN" altLang="zh-CN" sz="1200" i="1" dirty="0">
                <a:solidFill>
                  <a:srgbClr val="999999"/>
                </a:solidFill>
                <a:latin typeface="Arial Unicode MS" panose="020B0604020202020204" pitchFamily="34" charset="-122"/>
                <a:ea typeface="JetBrains Mono"/>
              </a:rPr>
              <a:t>metastore</a:t>
            </a:r>
            <a:r>
              <a:rPr lang="zh-CN" altLang="zh-CN" sz="1200" i="1" dirty="0">
                <a:solidFill>
                  <a:srgbClr val="999999"/>
                </a:solidFill>
                <a:latin typeface="宋体" panose="02010600030101010101" pitchFamily="2" charset="-122"/>
                <a:ea typeface="宋体" panose="02010600030101010101" pitchFamily="2" charset="-122"/>
              </a:rPr>
              <a:t>服务地址</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/export/server/hive/conf/</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vim  </a:t>
            </a:r>
            <a:r>
              <a:rPr lang="zh-CN" altLang="zh-CN" sz="1200" dirty="0">
                <a:solidFill>
                  <a:srgbClr val="080808"/>
                </a:solidFill>
                <a:latin typeface="Arial Unicode MS" panose="020B0604020202020204" pitchFamily="34" charset="-122"/>
                <a:ea typeface="JetBrains Mono"/>
              </a:rPr>
              <a:t>hive-site.xml</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&lt;configuration&gt;</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&lt;property&gt;</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    &lt;name</a:t>
            </a:r>
            <a:r>
              <a:rPr lang="zh-CN" altLang="zh-CN" sz="1200" dirty="0">
                <a:solidFill>
                  <a:srgbClr val="0033B3"/>
                </a:solidFill>
                <a:latin typeface="Arial Unicode MS" panose="020B0604020202020204" pitchFamily="34" charset="-122"/>
                <a:ea typeface="JetBrains Mono"/>
              </a:rPr>
              <a:t>&gt;</a:t>
            </a:r>
            <a:r>
              <a:rPr lang="zh-CN" altLang="zh-CN" sz="1200" dirty="0">
                <a:solidFill>
                  <a:srgbClr val="080808"/>
                </a:solidFill>
                <a:latin typeface="Arial Unicode MS" panose="020B0604020202020204" pitchFamily="34" charset="-122"/>
                <a:ea typeface="JetBrains Mono"/>
              </a:rPr>
              <a:t>hive.metastore.uris</a:t>
            </a:r>
            <a:r>
              <a:rPr lang="zh-CN" altLang="zh-CN" sz="1200" dirty="0">
                <a:solidFill>
                  <a:srgbClr val="0033B3"/>
                </a:solidFill>
                <a:latin typeface="Arial Unicode MS" panose="020B0604020202020204" pitchFamily="34" charset="-122"/>
                <a:ea typeface="JetBrains Mono"/>
              </a:rPr>
              <a:t>&lt;</a:t>
            </a:r>
            <a:r>
              <a:rPr lang="zh-CN" altLang="zh-CN" sz="1200" dirty="0">
                <a:solidFill>
                  <a:srgbClr val="080808"/>
                </a:solidFill>
                <a:latin typeface="Arial Unicode MS" panose="020B0604020202020204" pitchFamily="34" charset="-122"/>
                <a:ea typeface="JetBrains Mono"/>
              </a:rPr>
              <a:t>/name</a:t>
            </a:r>
            <a:r>
              <a:rPr lang="zh-CN" altLang="zh-CN" sz="1200" dirty="0">
                <a:solidFill>
                  <a:srgbClr val="0033B3"/>
                </a:solidFill>
                <a:latin typeface="Arial Unicode MS" panose="020B0604020202020204" pitchFamily="34" charset="-122"/>
                <a:ea typeface="JetBrains Mono"/>
              </a:rPr>
              <a:t>&gt;</a:t>
            </a:r>
            <a:br>
              <a:rPr lang="zh-CN" altLang="zh-CN" sz="1200" dirty="0">
                <a:solidFill>
                  <a:srgbClr val="0033B3"/>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    </a:t>
            </a:r>
            <a:r>
              <a:rPr lang="zh-CN" altLang="zh-CN" sz="1200" dirty="0">
                <a:solidFill>
                  <a:srgbClr val="0073BF"/>
                </a:solidFill>
                <a:latin typeface="Arial Unicode MS" panose="020B0604020202020204" pitchFamily="34" charset="-122"/>
                <a:ea typeface="JetBrains Mono"/>
              </a:rPr>
              <a:t>&lt;value</a:t>
            </a:r>
            <a:r>
              <a:rPr lang="zh-CN" altLang="zh-CN" sz="1200" dirty="0">
                <a:solidFill>
                  <a:srgbClr val="0033B3"/>
                </a:solidFill>
                <a:latin typeface="Arial Unicode MS" panose="020B0604020202020204" pitchFamily="34" charset="-122"/>
                <a:ea typeface="JetBrains Mono"/>
              </a:rPr>
              <a:t>&gt;</a:t>
            </a:r>
            <a:r>
              <a:rPr lang="zh-CN" altLang="zh-CN" sz="1200" dirty="0">
                <a:solidFill>
                  <a:srgbClr val="080808"/>
                </a:solidFill>
                <a:latin typeface="Arial Unicode MS" panose="020B0604020202020204" pitchFamily="34" charset="-122"/>
                <a:ea typeface="JetBrains Mono"/>
              </a:rPr>
              <a:t>thrift://node1:9083</a:t>
            </a:r>
            <a:r>
              <a:rPr lang="zh-CN" altLang="zh-CN" sz="1200" dirty="0">
                <a:solidFill>
                  <a:srgbClr val="0033B3"/>
                </a:solidFill>
                <a:latin typeface="Arial Unicode MS" panose="020B0604020202020204" pitchFamily="34" charset="-122"/>
                <a:ea typeface="JetBrains Mono"/>
              </a:rPr>
              <a:t>&lt;</a:t>
            </a:r>
            <a:r>
              <a:rPr lang="zh-CN" altLang="zh-CN" sz="1200" dirty="0">
                <a:solidFill>
                  <a:srgbClr val="080808"/>
                </a:solidFill>
                <a:latin typeface="Arial Unicode MS" panose="020B0604020202020204" pitchFamily="34" charset="-122"/>
                <a:ea typeface="JetBrains Mono"/>
              </a:rPr>
              <a:t>/value</a:t>
            </a:r>
            <a:r>
              <a:rPr lang="zh-CN" altLang="zh-CN" sz="1200" dirty="0">
                <a:solidFill>
                  <a:srgbClr val="0033B3"/>
                </a:solidFill>
                <a:latin typeface="Arial Unicode MS" panose="020B0604020202020204" pitchFamily="34" charset="-122"/>
                <a:ea typeface="JetBrains Mono"/>
              </a:rPr>
              <a:t>&gt;</a:t>
            </a:r>
            <a:br>
              <a:rPr lang="zh-CN" altLang="zh-CN" sz="1200" dirty="0">
                <a:solidFill>
                  <a:srgbClr val="0033B3"/>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&lt;/property&gt;</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&lt;/configuration&gt;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48967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hive</a:t>
            </a:r>
            <a:r>
              <a:rPr lang="zh-CN" altLang="en-US" dirty="0"/>
              <a:t>经过发展，推出了第二代客户端</a:t>
            </a:r>
            <a:r>
              <a:rPr lang="en-US" altLang="zh-CN" dirty="0"/>
              <a:t>beeline</a:t>
            </a:r>
            <a:r>
              <a:rPr lang="zh-CN" altLang="en-US" dirty="0"/>
              <a:t>，但是</a:t>
            </a:r>
            <a:r>
              <a:rPr lang="en-US" altLang="zh-CN" dirty="0"/>
              <a:t>beeline</a:t>
            </a:r>
            <a:r>
              <a:rPr lang="zh-CN" altLang="en-US" dirty="0"/>
              <a:t>客户端不是直接访问</a:t>
            </a:r>
            <a:r>
              <a:rPr lang="en-US" altLang="zh-CN" dirty="0"/>
              <a:t>metastore</a:t>
            </a:r>
            <a:r>
              <a:rPr lang="zh-CN" altLang="en-US" dirty="0"/>
              <a:t>服务的，而是需要单独启动</a:t>
            </a:r>
            <a:r>
              <a:rPr lang="en-US" altLang="zh-CN" dirty="0"/>
              <a:t>hiveserver2</a:t>
            </a:r>
            <a:r>
              <a:rPr lang="zh-CN" altLang="en-US" dirty="0"/>
              <a:t>服务。</a:t>
            </a:r>
          </a:p>
          <a:p>
            <a:r>
              <a:rPr lang="zh-CN" altLang="en-US" dirty="0"/>
              <a:t>在</a:t>
            </a:r>
            <a:r>
              <a:rPr lang="en-US" altLang="zh-CN" dirty="0"/>
              <a:t>hive</a:t>
            </a:r>
            <a:r>
              <a:rPr lang="zh-CN" altLang="en-US" dirty="0"/>
              <a:t>安装的服务器上，</a:t>
            </a:r>
            <a:r>
              <a:rPr lang="zh-CN" altLang="en-US" dirty="0">
                <a:solidFill>
                  <a:srgbClr val="FF0000"/>
                </a:solidFill>
              </a:rPr>
              <a:t>首先启动</a:t>
            </a:r>
            <a:r>
              <a:rPr lang="en-US" altLang="zh-CN" dirty="0">
                <a:solidFill>
                  <a:srgbClr val="FF0000"/>
                </a:solidFill>
              </a:rPr>
              <a:t>metastore</a:t>
            </a:r>
            <a:r>
              <a:rPr lang="zh-CN" altLang="en-US" dirty="0">
                <a:solidFill>
                  <a:srgbClr val="FF0000"/>
                </a:solidFill>
              </a:rPr>
              <a:t>服务，然后启动</a:t>
            </a:r>
            <a:r>
              <a:rPr lang="en-US" altLang="zh-CN" dirty="0">
                <a:solidFill>
                  <a:srgbClr val="FF0000"/>
                </a:solidFill>
              </a:rPr>
              <a:t>hiveserver2</a:t>
            </a:r>
            <a:r>
              <a:rPr lang="zh-CN" altLang="en-US" dirty="0">
                <a:solidFill>
                  <a:srgbClr val="FF0000"/>
                </a:solidFill>
              </a:rPr>
              <a:t>服务</a:t>
            </a:r>
            <a:r>
              <a:rPr lang="zh-CN" altLang="en-US" dirty="0"/>
              <a:t>。</a:t>
            </a:r>
          </a:p>
          <a:p>
            <a:endParaRPr lang="zh-CN" altLang="zh-CN" dirty="0"/>
          </a:p>
        </p:txBody>
      </p:sp>
      <p:sp>
        <p:nvSpPr>
          <p:cNvPr id="5" name="标题 4"/>
          <p:cNvSpPr>
            <a:spLocks noGrp="1"/>
          </p:cNvSpPr>
          <p:nvPr>
            <p:ph type="title"/>
          </p:nvPr>
        </p:nvSpPr>
        <p:spPr/>
        <p:txBody>
          <a:bodyPr/>
          <a:lstStyle/>
          <a:p>
            <a:r>
              <a:rPr lang="en-US" altLang="zh-CN" dirty="0"/>
              <a:t>bin/beeline </a:t>
            </a:r>
            <a:r>
              <a:rPr lang="zh-CN" altLang="en-US" dirty="0"/>
              <a:t>客户端</a:t>
            </a:r>
            <a:endParaRPr lang="en-US" altLang="zh-CN" dirty="0"/>
          </a:p>
        </p:txBody>
      </p:sp>
      <p:sp>
        <p:nvSpPr>
          <p:cNvPr id="6" name="文本占位符 5"/>
          <p:cNvSpPr>
            <a:spLocks noGrp="1"/>
          </p:cNvSpPr>
          <p:nvPr>
            <p:ph type="body" sz="quarter" idx="10"/>
          </p:nvPr>
        </p:nvSpPr>
        <p:spPr/>
        <p:txBody>
          <a:bodyPr/>
          <a:lstStyle/>
          <a:p>
            <a:r>
              <a:rPr lang="zh-CN" altLang="en-US" dirty="0"/>
              <a:t>使用</a:t>
            </a:r>
          </a:p>
        </p:txBody>
      </p:sp>
      <p:sp>
        <p:nvSpPr>
          <p:cNvPr id="8" name="TextBox 3">
            <a:extLst>
              <a:ext uri="{FF2B5EF4-FFF2-40B4-BE49-F238E27FC236}">
                <a16:creationId xmlns:a16="http://schemas.microsoft.com/office/drawing/2014/main" id="{0C998B78-AB18-3C47-A1C7-25AE9A3A40B0}"/>
              </a:ext>
            </a:extLst>
          </p:cNvPr>
          <p:cNvSpPr txBox="1"/>
          <p:nvPr/>
        </p:nvSpPr>
        <p:spPr>
          <a:xfrm>
            <a:off x="3385875" y="3583816"/>
            <a:ext cx="5399608" cy="64633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先启动</a:t>
            </a:r>
            <a:r>
              <a:rPr lang="zh-CN" altLang="zh-CN" sz="1200" i="1" dirty="0">
                <a:solidFill>
                  <a:srgbClr val="999999"/>
                </a:solidFill>
                <a:latin typeface="Arial Unicode MS" panose="020B0604020202020204" pitchFamily="34" charset="-122"/>
                <a:ea typeface="JetBrains Mono"/>
              </a:rPr>
              <a:t>metastore</a:t>
            </a:r>
            <a:r>
              <a:rPr lang="zh-CN" altLang="zh-CN" sz="1200" i="1" dirty="0">
                <a:solidFill>
                  <a:srgbClr val="999999"/>
                </a:solidFill>
                <a:latin typeface="宋体" panose="02010600030101010101" pitchFamily="2" charset="-122"/>
                <a:ea typeface="宋体" panose="02010600030101010101" pitchFamily="2" charset="-122"/>
              </a:rPr>
              <a:t>服务 然后启动</a:t>
            </a:r>
            <a:r>
              <a:rPr lang="zh-CN" altLang="zh-CN" sz="1200" i="1" dirty="0">
                <a:solidFill>
                  <a:srgbClr val="999999"/>
                </a:solidFill>
                <a:latin typeface="Arial Unicode MS" panose="020B0604020202020204" pitchFamily="34" charset="-122"/>
                <a:ea typeface="JetBrains Mono"/>
              </a:rPr>
              <a:t>hiveserver2</a:t>
            </a:r>
            <a:r>
              <a:rPr lang="zh-CN" altLang="zh-CN" sz="1200" i="1" dirty="0">
                <a:solidFill>
                  <a:srgbClr val="999999"/>
                </a:solidFill>
                <a:latin typeface="宋体" panose="02010600030101010101" pitchFamily="2" charset="-122"/>
                <a:ea typeface="宋体" panose="02010600030101010101" pitchFamily="2" charset="-122"/>
              </a:rPr>
              <a:t>服务</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nohup </a:t>
            </a:r>
            <a:r>
              <a:rPr lang="zh-CN" altLang="zh-CN" sz="1200" dirty="0">
                <a:solidFill>
                  <a:srgbClr val="080808"/>
                </a:solidFill>
                <a:latin typeface="Arial Unicode MS" panose="020B0604020202020204" pitchFamily="34" charset="-122"/>
                <a:ea typeface="JetBrains Mono"/>
              </a:rPr>
              <a:t>/export/servers/hive/bin/hive --service metastore &amp;</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nohup </a:t>
            </a:r>
            <a:r>
              <a:rPr lang="zh-CN" altLang="zh-CN" sz="1200" dirty="0">
                <a:solidFill>
                  <a:srgbClr val="080808"/>
                </a:solidFill>
                <a:latin typeface="Arial Unicode MS" panose="020B0604020202020204" pitchFamily="34" charset="-122"/>
                <a:ea typeface="JetBrains Mono"/>
              </a:rPr>
              <a:t>/export/servers/hive/bin/hive --service hiveserver2 &amp;</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76242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在</a:t>
            </a:r>
            <a:r>
              <a:rPr lang="en-US" altLang="zh-CN" dirty="0"/>
              <a:t>node3</a:t>
            </a:r>
            <a:r>
              <a:rPr lang="zh-CN" altLang="en-US" dirty="0"/>
              <a:t>上使用</a:t>
            </a:r>
            <a:r>
              <a:rPr lang="en-US" altLang="zh-CN" dirty="0"/>
              <a:t>beeline</a:t>
            </a:r>
            <a:r>
              <a:rPr lang="zh-CN" altLang="en-US" dirty="0"/>
              <a:t>客户端进行连接访问。需要注意</a:t>
            </a:r>
            <a:r>
              <a:rPr lang="en-US" altLang="zh-CN" dirty="0">
                <a:solidFill>
                  <a:srgbClr val="FF0000"/>
                </a:solidFill>
              </a:rPr>
              <a:t>hiveserver2</a:t>
            </a:r>
            <a:r>
              <a:rPr lang="zh-CN" altLang="en-US" dirty="0">
                <a:solidFill>
                  <a:srgbClr val="FF0000"/>
                </a:solidFill>
              </a:rPr>
              <a:t>服务启动之后需要稍等一会才可以对外提供服务。</a:t>
            </a:r>
          </a:p>
          <a:p>
            <a:r>
              <a:rPr lang="en-US" altLang="zh-CN" dirty="0"/>
              <a:t>Beeline</a:t>
            </a:r>
            <a:r>
              <a:rPr lang="zh-CN" altLang="en-US" dirty="0"/>
              <a:t>是</a:t>
            </a:r>
            <a:r>
              <a:rPr lang="en-US" altLang="zh-CN" dirty="0"/>
              <a:t>JDBC</a:t>
            </a:r>
            <a:r>
              <a:rPr lang="zh-CN" altLang="en-US" dirty="0"/>
              <a:t>的客户端，通过</a:t>
            </a:r>
            <a:r>
              <a:rPr lang="en-US" altLang="zh-CN" dirty="0"/>
              <a:t>JDBC</a:t>
            </a:r>
            <a:r>
              <a:rPr lang="zh-CN" altLang="en-US" dirty="0"/>
              <a:t>协议和</a:t>
            </a:r>
            <a:r>
              <a:rPr lang="en-US" altLang="zh-CN" dirty="0"/>
              <a:t>Hiveserver2</a:t>
            </a:r>
            <a:r>
              <a:rPr lang="zh-CN" altLang="en-US" dirty="0"/>
              <a:t>服务进行通信，协议的地址是：</a:t>
            </a:r>
            <a:r>
              <a:rPr lang="en-US" altLang="zh-CN" dirty="0"/>
              <a:t>jdbc:hive2://node1:10000</a:t>
            </a:r>
          </a:p>
          <a:p>
            <a:endParaRPr lang="zh-CN" altLang="zh-CN" dirty="0"/>
          </a:p>
        </p:txBody>
      </p:sp>
      <p:sp>
        <p:nvSpPr>
          <p:cNvPr id="5" name="标题 4"/>
          <p:cNvSpPr>
            <a:spLocks noGrp="1"/>
          </p:cNvSpPr>
          <p:nvPr>
            <p:ph type="title"/>
          </p:nvPr>
        </p:nvSpPr>
        <p:spPr/>
        <p:txBody>
          <a:bodyPr/>
          <a:lstStyle/>
          <a:p>
            <a:r>
              <a:rPr lang="en-US" altLang="zh-CN" dirty="0"/>
              <a:t>bin/beeline </a:t>
            </a:r>
            <a:r>
              <a:rPr lang="zh-CN" altLang="en-US" dirty="0"/>
              <a:t>客户端</a:t>
            </a:r>
            <a:endParaRPr lang="en-US" altLang="zh-CN" dirty="0"/>
          </a:p>
        </p:txBody>
      </p:sp>
      <p:sp>
        <p:nvSpPr>
          <p:cNvPr id="6" name="文本占位符 5"/>
          <p:cNvSpPr>
            <a:spLocks noGrp="1"/>
          </p:cNvSpPr>
          <p:nvPr>
            <p:ph type="body" sz="quarter" idx="10"/>
          </p:nvPr>
        </p:nvSpPr>
        <p:spPr/>
        <p:txBody>
          <a:bodyPr/>
          <a:lstStyle/>
          <a:p>
            <a:r>
              <a:rPr lang="zh-CN" altLang="en-US" dirty="0"/>
              <a:t>使用</a:t>
            </a:r>
          </a:p>
        </p:txBody>
      </p:sp>
      <p:sp>
        <p:nvSpPr>
          <p:cNvPr id="8" name="TextBox 3">
            <a:extLst>
              <a:ext uri="{FF2B5EF4-FFF2-40B4-BE49-F238E27FC236}">
                <a16:creationId xmlns:a16="http://schemas.microsoft.com/office/drawing/2014/main" id="{0C998B78-AB18-3C47-A1C7-25AE9A3A40B0}"/>
              </a:ext>
            </a:extLst>
          </p:cNvPr>
          <p:cNvSpPr txBox="1"/>
          <p:nvPr/>
        </p:nvSpPr>
        <p:spPr>
          <a:xfrm>
            <a:off x="3271575" y="3555241"/>
            <a:ext cx="5399608" cy="1938992"/>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/export/server/hive/bin/beeline </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Beeline </a:t>
            </a:r>
            <a:r>
              <a:rPr lang="zh-CN" altLang="zh-CN" sz="1200" dirty="0">
                <a:solidFill>
                  <a:srgbClr val="080808"/>
                </a:solidFill>
                <a:latin typeface="Arial Unicode MS" panose="020B0604020202020204" pitchFamily="34" charset="-122"/>
                <a:ea typeface="JetBrains Mono"/>
              </a:rPr>
              <a:t>version 3.1.2 by Apache Hive</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beeline</a:t>
            </a:r>
            <a:r>
              <a:rPr lang="zh-CN" altLang="zh-CN" sz="1200" dirty="0">
                <a:solidFill>
                  <a:srgbClr val="0033B3"/>
                </a:solidFill>
                <a:latin typeface="Arial Unicode MS" panose="020B0604020202020204" pitchFamily="34" charset="-122"/>
                <a:ea typeface="JetBrains Mono"/>
              </a:rPr>
              <a:t>&gt; ! </a:t>
            </a:r>
            <a:r>
              <a:rPr lang="zh-CN" altLang="zh-CN" sz="1200" dirty="0">
                <a:solidFill>
                  <a:srgbClr val="080808"/>
                </a:solidFill>
                <a:latin typeface="Arial Unicode MS" panose="020B0604020202020204" pitchFamily="34" charset="-122"/>
                <a:ea typeface="JetBrains Mono"/>
              </a:rPr>
              <a:t>connect jdbc:hive2://node1:10000</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Connecting </a:t>
            </a:r>
            <a:r>
              <a:rPr lang="zh-CN" altLang="zh-CN" sz="1200" dirty="0">
                <a:solidFill>
                  <a:srgbClr val="080808"/>
                </a:solidFill>
                <a:latin typeface="Arial Unicode MS" panose="020B0604020202020204" pitchFamily="34" charset="-122"/>
                <a:ea typeface="JetBrains Mono"/>
              </a:rPr>
              <a:t>to jdbc:hive2://node1:10000</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Enter </a:t>
            </a:r>
            <a:r>
              <a:rPr lang="zh-CN" altLang="zh-CN" sz="1200" dirty="0">
                <a:solidFill>
                  <a:srgbClr val="080808"/>
                </a:solidFill>
                <a:latin typeface="Arial Unicode MS" panose="020B0604020202020204" pitchFamily="34" charset="-122"/>
                <a:ea typeface="JetBrains Mono"/>
              </a:rPr>
              <a:t>username </a:t>
            </a: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jdbc:hive2://node1:10000: root</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Enter </a:t>
            </a:r>
            <a:r>
              <a:rPr lang="zh-CN" altLang="zh-CN" sz="1200" dirty="0">
                <a:solidFill>
                  <a:srgbClr val="080808"/>
                </a:solidFill>
                <a:latin typeface="Arial Unicode MS" panose="020B0604020202020204" pitchFamily="34" charset="-122"/>
                <a:ea typeface="JetBrains Mono"/>
              </a:rPr>
              <a:t>password </a:t>
            </a: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jdbc:hive2://node1:10000: </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Connected </a:t>
            </a:r>
            <a:r>
              <a:rPr lang="zh-CN" altLang="zh-CN" sz="1200" dirty="0">
                <a:solidFill>
                  <a:srgbClr val="080808"/>
                </a:solidFill>
                <a:latin typeface="Arial Unicode MS" panose="020B0604020202020204" pitchFamily="34" charset="-122"/>
                <a:ea typeface="JetBrains Mono"/>
              </a:rPr>
              <a:t>to: Apache Hive </a:t>
            </a:r>
            <a:r>
              <a:rPr lang="zh-CN" altLang="zh-CN" sz="1200" dirty="0">
                <a:solidFill>
                  <a:srgbClr val="0073BF"/>
                </a:solidFill>
                <a:latin typeface="Arial Unicode MS" panose="020B0604020202020204" pitchFamily="34" charset="-122"/>
                <a:ea typeface="JetBrains Mono"/>
              </a:rPr>
              <a:t>(version </a:t>
            </a:r>
            <a:r>
              <a:rPr lang="zh-CN" altLang="zh-CN" sz="1200" dirty="0">
                <a:solidFill>
                  <a:srgbClr val="080808"/>
                </a:solidFill>
                <a:latin typeface="Arial Unicode MS" panose="020B0604020202020204" pitchFamily="34" charset="-122"/>
                <a:ea typeface="JetBrains Mono"/>
              </a:rPr>
              <a:t>3.1.2</a:t>
            </a:r>
            <a:r>
              <a:rPr lang="zh-CN" altLang="zh-CN" sz="1200" dirty="0">
                <a:solidFill>
                  <a:srgbClr val="0073BF"/>
                </a:solidFill>
                <a:latin typeface="Arial Unicode MS" panose="020B0604020202020204" pitchFamily="34" charset="-122"/>
                <a:ea typeface="JetBrains Mono"/>
              </a:rPr>
              <a:t>)</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Driver: </a:t>
            </a:r>
            <a:r>
              <a:rPr lang="zh-CN" altLang="zh-CN" sz="1200" dirty="0">
                <a:solidFill>
                  <a:srgbClr val="080808"/>
                </a:solidFill>
                <a:latin typeface="Arial Unicode MS" panose="020B0604020202020204" pitchFamily="34" charset="-122"/>
                <a:ea typeface="JetBrains Mono"/>
              </a:rPr>
              <a:t>Hive JDBC </a:t>
            </a:r>
            <a:r>
              <a:rPr lang="zh-CN" altLang="zh-CN" sz="1200" dirty="0">
                <a:solidFill>
                  <a:srgbClr val="0073BF"/>
                </a:solidFill>
                <a:latin typeface="Arial Unicode MS" panose="020B0604020202020204" pitchFamily="34" charset="-122"/>
                <a:ea typeface="JetBrains Mono"/>
              </a:rPr>
              <a:t>(version </a:t>
            </a:r>
            <a:r>
              <a:rPr lang="zh-CN" altLang="zh-CN" sz="1200" dirty="0">
                <a:solidFill>
                  <a:srgbClr val="080808"/>
                </a:solidFill>
                <a:latin typeface="Arial Unicode MS" panose="020B0604020202020204" pitchFamily="34" charset="-122"/>
                <a:ea typeface="JetBrains Mono"/>
              </a:rPr>
              <a:t>3.1.2</a:t>
            </a:r>
            <a:r>
              <a:rPr lang="zh-CN" altLang="zh-CN" sz="1200" dirty="0">
                <a:solidFill>
                  <a:srgbClr val="0073BF"/>
                </a:solidFill>
                <a:latin typeface="Arial Unicode MS" panose="020B0604020202020204" pitchFamily="34" charset="-122"/>
                <a:ea typeface="JetBrains Mono"/>
              </a:rPr>
              <a:t>)</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Transaction </a:t>
            </a:r>
            <a:r>
              <a:rPr lang="zh-CN" altLang="zh-CN" sz="1200" dirty="0">
                <a:solidFill>
                  <a:srgbClr val="080808"/>
                </a:solidFill>
                <a:latin typeface="Arial Unicode MS" panose="020B0604020202020204" pitchFamily="34" charset="-122"/>
                <a:ea typeface="JetBrains Mono"/>
              </a:rPr>
              <a:t>isolation: TRANSACTION_REPEATABLE_READ</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0: </a:t>
            </a:r>
            <a:r>
              <a:rPr lang="zh-CN" altLang="zh-CN" sz="1200" dirty="0">
                <a:solidFill>
                  <a:srgbClr val="080808"/>
                </a:solidFill>
                <a:latin typeface="Arial Unicode MS" panose="020B0604020202020204" pitchFamily="34" charset="-122"/>
                <a:ea typeface="JetBrains Mono"/>
              </a:rPr>
              <a:t>jdbc:hive2://node1:10000</a:t>
            </a:r>
            <a:r>
              <a:rPr lang="zh-CN" altLang="zh-CN" sz="1200" dirty="0">
                <a:solidFill>
                  <a:srgbClr val="0033B3"/>
                </a:solidFill>
                <a:latin typeface="Arial Unicode MS" panose="020B0604020202020204" pitchFamily="34" charset="-122"/>
                <a:ea typeface="JetBrains Mono"/>
              </a:rPr>
              <a:t>&gt; </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6387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随着集团业务的持续运营，</a:t>
            </a:r>
            <a:r>
              <a:rPr lang="zh-CN" altLang="en-US" dirty="0">
                <a:solidFill>
                  <a:srgbClr val="FF0000"/>
                </a:solidFill>
              </a:rPr>
              <a:t>业务数据将会越来越多</a:t>
            </a:r>
            <a:r>
              <a:rPr lang="zh-CN" altLang="en-US" dirty="0"/>
              <a:t>。由此也产生出许多运营相关的困惑：</a:t>
            </a:r>
          </a:p>
          <a:p>
            <a:pPr marL="0" indent="0">
              <a:buNone/>
            </a:pPr>
            <a:r>
              <a:rPr lang="zh-CN" altLang="en-US" dirty="0"/>
              <a:t>能够确定哪些险种正在恶化或已成为不良险种？</a:t>
            </a:r>
          </a:p>
          <a:p>
            <a:pPr marL="0" indent="0">
              <a:buNone/>
            </a:pPr>
            <a:r>
              <a:rPr lang="zh-CN" altLang="en-US" dirty="0"/>
              <a:t>能够用有效的方式制定新增和续保的政策吗？</a:t>
            </a:r>
          </a:p>
          <a:p>
            <a:pPr marL="0" indent="0">
              <a:buNone/>
            </a:pPr>
            <a:r>
              <a:rPr lang="zh-CN" altLang="en-US" dirty="0"/>
              <a:t>理赔过程有欺诈的可能吗？</a:t>
            </a:r>
          </a:p>
          <a:p>
            <a:pPr marL="0" indent="0">
              <a:buNone/>
            </a:pPr>
            <a:r>
              <a:rPr lang="zh-CN" altLang="en-US" dirty="0"/>
              <a:t>现在得到的报表是否只是某条业务线的？集团整体层面数据如何？</a:t>
            </a:r>
            <a:endParaRPr lang="en-US" altLang="zh-CN" dirty="0"/>
          </a:p>
          <a:p>
            <a:pPr marL="0" indent="0">
              <a:buNone/>
            </a:pPr>
            <a:r>
              <a:rPr lang="en-US" altLang="zh-CN" dirty="0"/>
              <a:t>…</a:t>
            </a:r>
            <a:endParaRPr lang="zh-CN" altLang="en-US" dirty="0"/>
          </a:p>
          <a:p>
            <a:endParaRPr lang="zh-CN" altLang="en-US" dirty="0"/>
          </a:p>
        </p:txBody>
      </p:sp>
      <p:sp>
        <p:nvSpPr>
          <p:cNvPr id="3" name="标题 2"/>
          <p:cNvSpPr>
            <a:spLocks noGrp="1"/>
          </p:cNvSpPr>
          <p:nvPr>
            <p:ph type="title"/>
          </p:nvPr>
        </p:nvSpPr>
        <p:spPr/>
        <p:txBody>
          <a:bodyPr/>
          <a:lstStyle/>
          <a:p>
            <a:r>
              <a:rPr lang="zh-CN" altLang="en-US" dirty="0"/>
              <a:t>数据仓库为何而来</a:t>
            </a:r>
          </a:p>
        </p:txBody>
      </p:sp>
      <p:sp>
        <p:nvSpPr>
          <p:cNvPr id="4" name="文本占位符 3"/>
          <p:cNvSpPr>
            <a:spLocks noGrp="1"/>
          </p:cNvSpPr>
          <p:nvPr>
            <p:ph type="body" sz="quarter" idx="10"/>
          </p:nvPr>
        </p:nvSpPr>
        <p:spPr/>
        <p:txBody>
          <a:bodyPr/>
          <a:lstStyle/>
          <a:p>
            <a:r>
              <a:rPr lang="zh-CN" altLang="en-US" dirty="0"/>
              <a:t>（</a:t>
            </a:r>
            <a:r>
              <a:rPr lang="en-US" altLang="zh-CN" dirty="0"/>
              <a:t>2</a:t>
            </a:r>
            <a:r>
              <a:rPr lang="zh-CN" altLang="en-US" dirty="0"/>
              <a:t>）分析型决策的制定</a:t>
            </a:r>
          </a:p>
        </p:txBody>
      </p:sp>
    </p:spTree>
    <p:extLst>
      <p:ext uri="{BB962C8B-B14F-4D97-AF65-F5344CB8AC3E}">
        <p14:creationId xmlns:p14="http://schemas.microsoft.com/office/powerpoint/2010/main" val="22819270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bin/beeline </a:t>
            </a:r>
            <a:r>
              <a:rPr lang="zh-CN" altLang="en-US" dirty="0"/>
              <a:t>客户端</a:t>
            </a:r>
            <a:endParaRPr lang="en-US" altLang="zh-CN" dirty="0"/>
          </a:p>
        </p:txBody>
      </p:sp>
      <p:sp>
        <p:nvSpPr>
          <p:cNvPr id="6" name="文本占位符 5"/>
          <p:cNvSpPr>
            <a:spLocks noGrp="1"/>
          </p:cNvSpPr>
          <p:nvPr>
            <p:ph type="body" sz="quarter" idx="10"/>
          </p:nvPr>
        </p:nvSpPr>
        <p:spPr/>
        <p:txBody>
          <a:bodyPr/>
          <a:lstStyle/>
          <a:p>
            <a:r>
              <a:rPr lang="zh-CN" altLang="en-US" dirty="0"/>
              <a:t>使用</a:t>
            </a:r>
          </a:p>
        </p:txBody>
      </p:sp>
      <p:pic>
        <p:nvPicPr>
          <p:cNvPr id="8" name="图片 7" descr="C:\Users\AllenWoon\Desktop\Apache Hive V9.0\1、新版讲义\img\Snipaste_2020-11-20_10-12-45.png"/>
          <p:cNvPicPr/>
          <p:nvPr/>
        </p:nvPicPr>
        <p:blipFill>
          <a:blip r:embed="rId2">
            <a:extLst>
              <a:ext uri="{28A0092B-C50C-407E-A947-70E740481C1C}">
                <a14:useLocalDpi xmlns:a14="http://schemas.microsoft.com/office/drawing/2010/main" val="0"/>
              </a:ext>
            </a:extLst>
          </a:blip>
          <a:srcRect/>
          <a:stretch>
            <a:fillRect/>
          </a:stretch>
        </p:blipFill>
        <p:spPr bwMode="auto">
          <a:xfrm>
            <a:off x="2652551" y="2246630"/>
            <a:ext cx="6866255" cy="2592070"/>
          </a:xfrm>
          <a:prstGeom prst="rect">
            <a:avLst/>
          </a:prstGeom>
          <a:noFill/>
          <a:ln>
            <a:noFill/>
          </a:ln>
        </p:spPr>
      </p:pic>
    </p:spTree>
    <p:extLst>
      <p:ext uri="{BB962C8B-B14F-4D97-AF65-F5344CB8AC3E}">
        <p14:creationId xmlns:p14="http://schemas.microsoft.com/office/powerpoint/2010/main" val="33613036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zh-CN" altLang="en-US" dirty="0">
                <a:solidFill>
                  <a:schemeClr val="tx1"/>
                </a:solidFill>
              </a:rPr>
              <a:t>场景案例：</a:t>
            </a:r>
            <a:r>
              <a:rPr lang="en-US" altLang="zh-CN" dirty="0">
                <a:solidFill>
                  <a:schemeClr val="tx1"/>
                </a:solidFill>
              </a:rPr>
              <a:t>Apache Hive</a:t>
            </a:r>
            <a:r>
              <a:rPr lang="zh-CN" altLang="en-US" dirty="0">
                <a:solidFill>
                  <a:schemeClr val="tx1"/>
                </a:solidFill>
              </a:rPr>
              <a:t>初体验</a:t>
            </a:r>
            <a:endParaRPr lang="en-US" altLang="zh-CN" dirty="0">
              <a:solidFill>
                <a:schemeClr val="tx1"/>
              </a:solidFill>
            </a:endParaRP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04</a:t>
            </a:r>
            <a:endParaRPr kumimoji="1" lang="zh-CN" altLang="en-US" dirty="0"/>
          </a:p>
        </p:txBody>
      </p:sp>
    </p:spTree>
    <p:extLst>
      <p:ext uri="{BB962C8B-B14F-4D97-AF65-F5344CB8AC3E}">
        <p14:creationId xmlns:p14="http://schemas.microsoft.com/office/powerpoint/2010/main" val="38873532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rgbClr val="FF0000"/>
                </a:solidFill>
              </a:rPr>
              <a:t>体验</a:t>
            </a:r>
            <a:r>
              <a:rPr lang="en-US" altLang="zh-CN" dirty="0">
                <a:solidFill>
                  <a:srgbClr val="FF0000"/>
                </a:solidFill>
              </a:rPr>
              <a:t>1</a:t>
            </a:r>
            <a:r>
              <a:rPr lang="zh-CN" altLang="en-US" dirty="0">
                <a:solidFill>
                  <a:srgbClr val="FF0000"/>
                </a:solidFill>
              </a:rPr>
              <a:t>：</a:t>
            </a:r>
            <a:r>
              <a:rPr lang="en-US" altLang="zh-CN" dirty="0">
                <a:solidFill>
                  <a:srgbClr val="FF0000"/>
                </a:solidFill>
              </a:rPr>
              <a:t>Hive</a:t>
            </a:r>
            <a:r>
              <a:rPr lang="zh-CN" altLang="en-US" dirty="0">
                <a:solidFill>
                  <a:srgbClr val="FF0000"/>
                </a:solidFill>
              </a:rPr>
              <a:t>使用起来和</a:t>
            </a:r>
            <a:r>
              <a:rPr lang="en-US" altLang="zh-CN" dirty="0">
                <a:solidFill>
                  <a:srgbClr val="FF0000"/>
                </a:solidFill>
              </a:rPr>
              <a:t>MySQL</a:t>
            </a:r>
            <a:r>
              <a:rPr lang="zh-CN" altLang="en-US" dirty="0">
                <a:solidFill>
                  <a:srgbClr val="FF0000"/>
                </a:solidFill>
              </a:rPr>
              <a:t>差不多吗？</a:t>
            </a:r>
            <a:endParaRPr lang="en-US" altLang="zh-CN" dirty="0">
              <a:solidFill>
                <a:srgbClr val="FF0000"/>
              </a:solidFill>
            </a:endParaRPr>
          </a:p>
          <a:p>
            <a:r>
              <a:rPr lang="zh-CN" altLang="en-US" dirty="0">
                <a:solidFill>
                  <a:schemeClr val="tx1"/>
                </a:solidFill>
              </a:rPr>
              <a:t>体验</a:t>
            </a:r>
            <a:r>
              <a:rPr lang="en-US" altLang="zh-CN" dirty="0">
                <a:solidFill>
                  <a:schemeClr val="tx1"/>
                </a:solidFill>
              </a:rPr>
              <a:t>2</a:t>
            </a:r>
            <a:r>
              <a:rPr lang="zh-CN" altLang="en-US" dirty="0">
                <a:solidFill>
                  <a:schemeClr val="tx1"/>
                </a:solidFill>
              </a:rPr>
              <a:t>：如何才能将结构化数据映射成为表？</a:t>
            </a:r>
            <a:endParaRPr lang="en-US" altLang="zh-CN" dirty="0">
              <a:solidFill>
                <a:schemeClr val="tx1"/>
              </a:solidFill>
            </a:endParaRPr>
          </a:p>
          <a:p>
            <a:r>
              <a:rPr lang="zh-CN" altLang="en-US" dirty="0">
                <a:solidFill>
                  <a:schemeClr val="tx1"/>
                </a:solidFill>
              </a:rPr>
              <a:t>体验</a:t>
            </a:r>
            <a:r>
              <a:rPr lang="en-US" altLang="zh-CN" dirty="0">
                <a:solidFill>
                  <a:schemeClr val="tx1"/>
                </a:solidFill>
              </a:rPr>
              <a:t>3</a:t>
            </a:r>
            <a:r>
              <a:rPr lang="zh-CN" altLang="en-US" dirty="0">
                <a:solidFill>
                  <a:schemeClr val="tx1"/>
                </a:solidFill>
              </a:rPr>
              <a:t>：使用</a:t>
            </a:r>
            <a:r>
              <a:rPr lang="en-US" altLang="zh-CN" dirty="0">
                <a:solidFill>
                  <a:schemeClr val="tx1"/>
                </a:solidFill>
              </a:rPr>
              <a:t>Hive</a:t>
            </a:r>
            <a:r>
              <a:rPr lang="zh-CN" altLang="en-US" dirty="0">
                <a:solidFill>
                  <a:schemeClr val="tx1"/>
                </a:solidFill>
              </a:rPr>
              <a:t>进行小数据分析如何？</a:t>
            </a:r>
            <a:endParaRPr lang="en-US" altLang="zh-CN" dirty="0">
              <a:solidFill>
                <a:schemeClr val="tx1"/>
              </a:solidFill>
            </a:endParaRPr>
          </a:p>
        </p:txBody>
      </p:sp>
    </p:spTree>
    <p:extLst>
      <p:ext uri="{BB962C8B-B14F-4D97-AF65-F5344CB8AC3E}">
        <p14:creationId xmlns:p14="http://schemas.microsoft.com/office/powerpoint/2010/main" val="29262157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a:xfrm>
            <a:off x="5126584" y="1436556"/>
            <a:ext cx="5979566" cy="4710244"/>
          </a:xfrm>
        </p:spPr>
        <p:txBody>
          <a:bodyPr/>
          <a:lstStyle/>
          <a:p>
            <a:r>
              <a:rPr lang="zh-CN" altLang="en-US" sz="1600" dirty="0"/>
              <a:t>对于初次接触</a:t>
            </a:r>
            <a:r>
              <a:rPr lang="en-US" altLang="zh-CN" sz="1600" dirty="0"/>
              <a:t>Apache Hive</a:t>
            </a:r>
            <a:r>
              <a:rPr lang="zh-CN" altLang="en-US" sz="1600" dirty="0"/>
              <a:t>的人来说，最大的疑惑就是：</a:t>
            </a:r>
            <a:r>
              <a:rPr lang="en-US" altLang="zh-CN" sz="1600" dirty="0"/>
              <a:t>Hive</a:t>
            </a:r>
            <a:r>
              <a:rPr lang="zh-CN" altLang="en-US" sz="1600" dirty="0"/>
              <a:t>从数据模型看起来和关系型数据库</a:t>
            </a:r>
            <a:r>
              <a:rPr lang="en-US" altLang="zh-CN" sz="1600" dirty="0"/>
              <a:t>MySQL</a:t>
            </a:r>
            <a:r>
              <a:rPr lang="zh-CN" altLang="en-US" sz="1600" dirty="0"/>
              <a:t>等好像。包括</a:t>
            </a:r>
            <a:r>
              <a:rPr lang="en-US" altLang="zh-CN" sz="1600" dirty="0"/>
              <a:t>Hive SQL</a:t>
            </a:r>
            <a:r>
              <a:rPr lang="zh-CN" altLang="en-US" sz="1600" dirty="0"/>
              <a:t>也是一种类</a:t>
            </a:r>
            <a:r>
              <a:rPr lang="en-US" altLang="zh-CN" sz="1600" dirty="0"/>
              <a:t>SQL</a:t>
            </a:r>
            <a:r>
              <a:rPr lang="zh-CN" altLang="en-US" sz="1600" dirty="0"/>
              <a:t>语言。那么实际使用起来如何？ </a:t>
            </a:r>
          </a:p>
        </p:txBody>
      </p:sp>
      <p:sp>
        <p:nvSpPr>
          <p:cNvPr id="5" name="标题 4"/>
          <p:cNvSpPr>
            <a:spLocks noGrp="1"/>
          </p:cNvSpPr>
          <p:nvPr>
            <p:ph type="title"/>
          </p:nvPr>
        </p:nvSpPr>
        <p:spPr/>
        <p:txBody>
          <a:bodyPr/>
          <a:lstStyle/>
          <a:p>
            <a:r>
              <a:rPr lang="zh-CN" altLang="en-US" dirty="0"/>
              <a:t>体验</a:t>
            </a:r>
            <a:r>
              <a:rPr lang="en-US" altLang="zh-CN" dirty="0"/>
              <a:t>1</a:t>
            </a:r>
            <a:r>
              <a:rPr lang="zh-CN" altLang="en-US" dirty="0"/>
              <a:t>：</a:t>
            </a:r>
            <a:r>
              <a:rPr lang="en-US" altLang="zh-CN" dirty="0"/>
              <a:t>Hive</a:t>
            </a:r>
            <a:r>
              <a:rPr lang="zh-CN" altLang="en-US" dirty="0"/>
              <a:t>使用起来和</a:t>
            </a:r>
            <a:r>
              <a:rPr lang="en-US" altLang="zh-CN" dirty="0"/>
              <a:t>MySQL</a:t>
            </a:r>
            <a:r>
              <a:rPr lang="zh-CN" altLang="en-US" dirty="0"/>
              <a:t>差不多吗？</a:t>
            </a:r>
          </a:p>
        </p:txBody>
      </p:sp>
    </p:spTree>
    <p:extLst>
      <p:ext uri="{BB962C8B-B14F-4D97-AF65-F5344CB8AC3E}">
        <p14:creationId xmlns:p14="http://schemas.microsoft.com/office/powerpoint/2010/main" val="7907756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按照</a:t>
            </a:r>
            <a:r>
              <a:rPr lang="en-US" altLang="zh-CN" dirty="0"/>
              <a:t>MySQL</a:t>
            </a:r>
            <a:r>
              <a:rPr lang="zh-CN" altLang="en-US" dirty="0"/>
              <a:t>的思维，在</a:t>
            </a:r>
            <a:r>
              <a:rPr lang="en-US" altLang="zh-CN" dirty="0"/>
              <a:t>hive</a:t>
            </a:r>
            <a:r>
              <a:rPr lang="zh-CN" altLang="en-US" dirty="0"/>
              <a:t>中创建、切换数据库，创建表并执行插入数据操作，最后查询是否插入成功。</a:t>
            </a:r>
          </a:p>
        </p:txBody>
      </p:sp>
      <p:sp>
        <p:nvSpPr>
          <p:cNvPr id="4" name="标题 3"/>
          <p:cNvSpPr>
            <a:spLocks noGrp="1"/>
          </p:cNvSpPr>
          <p:nvPr>
            <p:ph type="title"/>
          </p:nvPr>
        </p:nvSpPr>
        <p:spPr/>
        <p:txBody>
          <a:bodyPr/>
          <a:lstStyle/>
          <a:p>
            <a:r>
              <a:rPr lang="en-US" altLang="zh-CN" dirty="0"/>
              <a:t>Hive</a:t>
            </a:r>
            <a:r>
              <a:rPr lang="zh-CN" altLang="en-US" dirty="0"/>
              <a:t>使用起来和</a:t>
            </a:r>
            <a:r>
              <a:rPr lang="en-US" altLang="zh-CN" dirty="0"/>
              <a:t>MySQL</a:t>
            </a:r>
            <a:r>
              <a:rPr lang="zh-CN" altLang="en-US" dirty="0"/>
              <a:t>差不多吗？</a:t>
            </a:r>
          </a:p>
        </p:txBody>
      </p:sp>
      <p:sp>
        <p:nvSpPr>
          <p:cNvPr id="5" name="文本占位符 4"/>
          <p:cNvSpPr>
            <a:spLocks noGrp="1"/>
          </p:cNvSpPr>
          <p:nvPr>
            <p:ph type="body" sz="quarter" idx="10"/>
          </p:nvPr>
        </p:nvSpPr>
        <p:spPr/>
        <p:txBody>
          <a:bodyPr/>
          <a:lstStyle/>
          <a:p>
            <a:r>
              <a:rPr lang="zh-CN" altLang="en-US" dirty="0"/>
              <a:t>体验过程</a:t>
            </a:r>
          </a:p>
        </p:txBody>
      </p:sp>
      <p:sp>
        <p:nvSpPr>
          <p:cNvPr id="7" name="TextBox 3">
            <a:extLst>
              <a:ext uri="{FF2B5EF4-FFF2-40B4-BE49-F238E27FC236}">
                <a16:creationId xmlns:a16="http://schemas.microsoft.com/office/drawing/2014/main" id="{0C998B78-AB18-3C47-A1C7-25AE9A3A40B0}"/>
              </a:ext>
            </a:extLst>
          </p:cNvPr>
          <p:cNvSpPr txBox="1"/>
          <p:nvPr/>
        </p:nvSpPr>
        <p:spPr>
          <a:xfrm>
            <a:off x="3385875" y="2593216"/>
            <a:ext cx="5399608" cy="64633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33B3"/>
                </a:solidFill>
                <a:latin typeface="Arial Unicode MS" panose="020B0604020202020204" pitchFamily="34" charset="-122"/>
                <a:ea typeface="JetBrains Mono"/>
              </a:rPr>
              <a:t>create database </a:t>
            </a:r>
            <a:r>
              <a:rPr lang="zh-CN" altLang="zh-CN" sz="1200" dirty="0">
                <a:solidFill>
                  <a:srgbClr val="000000"/>
                </a:solidFill>
                <a:latin typeface="Arial Unicode MS" panose="020B0604020202020204" pitchFamily="34" charset="-122"/>
                <a:ea typeface="JetBrains Mono"/>
              </a:rPr>
              <a:t>itcast</a:t>
            </a:r>
            <a:r>
              <a:rPr lang="zh-CN" altLang="zh-CN" sz="1200" dirty="0">
                <a:solidFill>
                  <a:srgbClr val="080808"/>
                </a:solidFill>
                <a:latin typeface="Arial Unicode MS" panose="020B0604020202020204" pitchFamily="34" charset="-122"/>
                <a:ea typeface="JetBrains Mono"/>
              </a:rPr>
              <a:t>;</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创建数据库</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show databases</a:t>
            </a:r>
            <a:r>
              <a:rPr lang="zh-CN" altLang="zh-CN" sz="1200" dirty="0">
                <a:solidFill>
                  <a:srgbClr val="080808"/>
                </a:solidFill>
                <a:latin typeface="Arial Unicode MS" panose="020B0604020202020204" pitchFamily="34" charset="-122"/>
                <a:ea typeface="JetBrains Mono"/>
              </a:rPr>
              <a:t>;</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列出所有数据库</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use </a:t>
            </a:r>
            <a:r>
              <a:rPr lang="zh-CN" altLang="zh-CN" sz="1200" dirty="0">
                <a:solidFill>
                  <a:srgbClr val="000000"/>
                </a:solidFill>
                <a:latin typeface="Arial Unicode MS" panose="020B0604020202020204" pitchFamily="34" charset="-122"/>
                <a:ea typeface="JetBrains Mono"/>
              </a:rPr>
              <a:t>itcast</a:t>
            </a:r>
            <a:r>
              <a:rPr lang="zh-CN" altLang="zh-CN" sz="1200" dirty="0">
                <a:solidFill>
                  <a:srgbClr val="080808"/>
                </a:solidFill>
                <a:latin typeface="Arial Unicode MS" panose="020B0604020202020204" pitchFamily="34" charset="-122"/>
                <a:ea typeface="JetBrains Mono"/>
              </a:rPr>
              <a:t>;</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切换数据库</a:t>
            </a:r>
            <a:endParaRPr lang="zh-CN" altLang="zh-CN" sz="1600" dirty="0">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pic>
        <p:nvPicPr>
          <p:cNvPr id="9" name="图片 8" descr="C:\Users\AllenWoon\Desktop\Apache Hive V9.0\1、新版讲义\img\Snipaste_2020-11-20_10-57-48.png"/>
          <p:cNvPicPr/>
          <p:nvPr/>
        </p:nvPicPr>
        <p:blipFill>
          <a:blip r:embed="rId2">
            <a:extLst>
              <a:ext uri="{28A0092B-C50C-407E-A947-70E740481C1C}">
                <a14:useLocalDpi xmlns:a14="http://schemas.microsoft.com/office/drawing/2010/main" val="0"/>
              </a:ext>
            </a:extLst>
          </a:blip>
          <a:srcRect/>
          <a:stretch>
            <a:fillRect/>
          </a:stretch>
        </p:blipFill>
        <p:spPr bwMode="auto">
          <a:xfrm>
            <a:off x="3138224" y="3790950"/>
            <a:ext cx="5834325" cy="2495550"/>
          </a:xfrm>
          <a:prstGeom prst="rect">
            <a:avLst/>
          </a:prstGeom>
          <a:noFill/>
          <a:ln>
            <a:noFill/>
          </a:ln>
        </p:spPr>
      </p:pic>
    </p:spTree>
    <p:extLst>
      <p:ext uri="{BB962C8B-B14F-4D97-AF65-F5344CB8AC3E}">
        <p14:creationId xmlns:p14="http://schemas.microsoft.com/office/powerpoint/2010/main" val="20117171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按照</a:t>
            </a:r>
            <a:r>
              <a:rPr lang="en-US" altLang="zh-CN" dirty="0"/>
              <a:t>MySQL</a:t>
            </a:r>
            <a:r>
              <a:rPr lang="zh-CN" altLang="en-US" dirty="0"/>
              <a:t>的思维，在</a:t>
            </a:r>
            <a:r>
              <a:rPr lang="en-US" altLang="zh-CN" dirty="0"/>
              <a:t>hive</a:t>
            </a:r>
            <a:r>
              <a:rPr lang="zh-CN" altLang="en-US" dirty="0"/>
              <a:t>中创建、切换数据库，创建表并执行插入数据操作，最后查询是否插入成功。</a:t>
            </a:r>
          </a:p>
        </p:txBody>
      </p:sp>
      <p:sp>
        <p:nvSpPr>
          <p:cNvPr id="4" name="标题 3"/>
          <p:cNvSpPr>
            <a:spLocks noGrp="1"/>
          </p:cNvSpPr>
          <p:nvPr>
            <p:ph type="title"/>
          </p:nvPr>
        </p:nvSpPr>
        <p:spPr/>
        <p:txBody>
          <a:bodyPr/>
          <a:lstStyle/>
          <a:p>
            <a:r>
              <a:rPr lang="en-US" altLang="zh-CN" dirty="0"/>
              <a:t>Hive</a:t>
            </a:r>
            <a:r>
              <a:rPr lang="zh-CN" altLang="en-US" dirty="0"/>
              <a:t>使用起来和</a:t>
            </a:r>
            <a:r>
              <a:rPr lang="en-US" altLang="zh-CN" dirty="0"/>
              <a:t>MySQL</a:t>
            </a:r>
            <a:r>
              <a:rPr lang="zh-CN" altLang="en-US" dirty="0"/>
              <a:t>差不多吗？</a:t>
            </a:r>
          </a:p>
        </p:txBody>
      </p:sp>
      <p:sp>
        <p:nvSpPr>
          <p:cNvPr id="5" name="文本占位符 4"/>
          <p:cNvSpPr>
            <a:spLocks noGrp="1"/>
          </p:cNvSpPr>
          <p:nvPr>
            <p:ph type="body" sz="quarter" idx="10"/>
          </p:nvPr>
        </p:nvSpPr>
        <p:spPr/>
        <p:txBody>
          <a:bodyPr/>
          <a:lstStyle/>
          <a:p>
            <a:r>
              <a:rPr lang="zh-CN" altLang="en-US" dirty="0"/>
              <a:t>体验过程</a:t>
            </a:r>
          </a:p>
        </p:txBody>
      </p:sp>
      <p:sp>
        <p:nvSpPr>
          <p:cNvPr id="7" name="TextBox 3">
            <a:extLst>
              <a:ext uri="{FF2B5EF4-FFF2-40B4-BE49-F238E27FC236}">
                <a16:creationId xmlns:a16="http://schemas.microsoft.com/office/drawing/2014/main" id="{0C998B78-AB18-3C47-A1C7-25AE9A3A40B0}"/>
              </a:ext>
            </a:extLst>
          </p:cNvPr>
          <p:cNvSpPr txBox="1"/>
          <p:nvPr/>
        </p:nvSpPr>
        <p:spPr>
          <a:xfrm>
            <a:off x="3385875" y="2459866"/>
            <a:ext cx="5399608" cy="1200329"/>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建表</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create table </a:t>
            </a:r>
            <a:r>
              <a:rPr lang="zh-CN" altLang="zh-CN" sz="1200" dirty="0">
                <a:solidFill>
                  <a:srgbClr val="000000"/>
                </a:solidFill>
                <a:latin typeface="Arial Unicode MS" panose="020B0604020202020204" pitchFamily="34" charset="-122"/>
                <a:ea typeface="JetBrains Mono"/>
              </a:rPr>
              <a:t>t_student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id </a:t>
            </a:r>
            <a:r>
              <a:rPr lang="zh-CN" altLang="zh-CN" sz="1200" dirty="0">
                <a:solidFill>
                  <a:srgbClr val="0033B3"/>
                </a:solidFill>
                <a:latin typeface="Arial Unicode MS" panose="020B0604020202020204" pitchFamily="34" charset="-122"/>
                <a:ea typeface="JetBrains Mono"/>
              </a:rPr>
              <a:t>int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name </a:t>
            </a:r>
            <a:r>
              <a:rPr lang="zh-CN" altLang="zh-CN" sz="1200" dirty="0">
                <a:solidFill>
                  <a:srgbClr val="0033B3"/>
                </a:solidFill>
                <a:latin typeface="Arial Unicode MS" panose="020B0604020202020204" pitchFamily="34" charset="-122"/>
                <a:ea typeface="JetBrains Mono"/>
              </a:rPr>
              <a:t>varchar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255</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插入一条数据</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insert into table </a:t>
            </a:r>
            <a:r>
              <a:rPr lang="zh-CN" altLang="zh-CN" sz="1200" dirty="0">
                <a:solidFill>
                  <a:srgbClr val="000000"/>
                </a:solidFill>
                <a:latin typeface="Arial Unicode MS" panose="020B0604020202020204" pitchFamily="34" charset="-122"/>
                <a:ea typeface="JetBrains Mono"/>
              </a:rPr>
              <a:t>t_student </a:t>
            </a:r>
            <a:r>
              <a:rPr lang="zh-CN" altLang="zh-CN" sz="1200" dirty="0">
                <a:solidFill>
                  <a:srgbClr val="0033B3"/>
                </a:solidFill>
                <a:latin typeface="Arial Unicode MS" panose="020B0604020202020204" pitchFamily="34" charset="-122"/>
                <a:ea typeface="JetBrains Mono"/>
              </a:rPr>
              <a:t>values</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1</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67D17"/>
                </a:solidFill>
                <a:latin typeface="Arial Unicode MS" panose="020B0604020202020204" pitchFamily="34" charset="-122"/>
                <a:ea typeface="JetBrains Mono"/>
              </a:rPr>
              <a:t>"allen"</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查询表数据</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select </a:t>
            </a:r>
            <a:r>
              <a:rPr lang="zh-CN" altLang="zh-CN" sz="1200" i="1"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from </a:t>
            </a:r>
            <a:r>
              <a:rPr lang="zh-CN" altLang="zh-CN" sz="1200" dirty="0">
                <a:solidFill>
                  <a:srgbClr val="000000"/>
                </a:solidFill>
                <a:latin typeface="Arial Unicode MS" panose="020B0604020202020204" pitchFamily="34" charset="-122"/>
                <a:ea typeface="JetBrains Mono"/>
              </a:rPr>
              <a:t>t_student</a:t>
            </a:r>
            <a:r>
              <a:rPr lang="zh-CN" altLang="zh-CN" sz="1200" dirty="0">
                <a:solidFill>
                  <a:srgbClr val="080808"/>
                </a:solidFill>
                <a:latin typeface="Arial Unicode MS" panose="020B0604020202020204" pitchFamily="34" charset="-122"/>
                <a:ea typeface="JetBrains Mono"/>
              </a:rPr>
              <a:t>;</a:t>
            </a:r>
            <a:endParaRPr lang="zh-CN" altLang="zh-CN" sz="1600" dirty="0">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007749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zh-CN" dirty="0"/>
              <a:t>在执行插入数据的时候，发现</a:t>
            </a:r>
            <a:r>
              <a:rPr lang="zh-CN" altLang="zh-CN" dirty="0">
                <a:solidFill>
                  <a:srgbClr val="FF0000"/>
                </a:solidFill>
              </a:rPr>
              <a:t>插入速度极慢</a:t>
            </a:r>
            <a:r>
              <a:rPr lang="zh-CN" altLang="zh-CN" dirty="0"/>
              <a:t>，</a:t>
            </a:r>
            <a:r>
              <a:rPr lang="en-US" altLang="zh-CN" dirty="0">
                <a:solidFill>
                  <a:srgbClr val="FF0000"/>
                </a:solidFill>
              </a:rPr>
              <a:t>sql</a:t>
            </a:r>
            <a:r>
              <a:rPr lang="zh-CN" altLang="zh-CN" dirty="0">
                <a:solidFill>
                  <a:srgbClr val="FF0000"/>
                </a:solidFill>
              </a:rPr>
              <a:t>执行时间很长</a:t>
            </a:r>
            <a:r>
              <a:rPr lang="zh-CN" altLang="zh-CN" dirty="0"/>
              <a:t>，为什么？</a:t>
            </a:r>
            <a:endParaRPr lang="en-US" altLang="zh-CN" dirty="0"/>
          </a:p>
          <a:p>
            <a:r>
              <a:rPr lang="zh-CN" altLang="zh-CN" dirty="0"/>
              <a:t>最终</a:t>
            </a:r>
            <a:r>
              <a:rPr lang="zh-CN" altLang="zh-CN" b="1" dirty="0"/>
              <a:t>插入一条数据，历史</a:t>
            </a:r>
            <a:r>
              <a:rPr lang="en-US" altLang="zh-CN" b="1" dirty="0"/>
              <a:t>30</a:t>
            </a:r>
            <a:r>
              <a:rPr lang="zh-CN" altLang="zh-CN" b="1" dirty="0"/>
              <a:t>秒</a:t>
            </a:r>
            <a:r>
              <a:rPr lang="zh-CN" altLang="zh-CN" dirty="0"/>
              <a:t>的时间。</a:t>
            </a:r>
            <a:r>
              <a:rPr lang="zh-CN" altLang="en-US" dirty="0"/>
              <a:t>查询表数据，显示数据插入成功</a:t>
            </a:r>
            <a:endParaRPr lang="zh-CN" altLang="zh-CN" dirty="0"/>
          </a:p>
          <a:p>
            <a:endParaRPr lang="zh-CN" altLang="en-US" dirty="0"/>
          </a:p>
        </p:txBody>
      </p:sp>
      <p:sp>
        <p:nvSpPr>
          <p:cNvPr id="4" name="标题 3"/>
          <p:cNvSpPr>
            <a:spLocks noGrp="1"/>
          </p:cNvSpPr>
          <p:nvPr>
            <p:ph type="title"/>
          </p:nvPr>
        </p:nvSpPr>
        <p:spPr/>
        <p:txBody>
          <a:bodyPr/>
          <a:lstStyle/>
          <a:p>
            <a:r>
              <a:rPr lang="en-US" altLang="zh-CN" dirty="0"/>
              <a:t>Hive</a:t>
            </a:r>
            <a:r>
              <a:rPr lang="zh-CN" altLang="en-US" dirty="0"/>
              <a:t>使用起来和</a:t>
            </a:r>
            <a:r>
              <a:rPr lang="en-US" altLang="zh-CN" dirty="0"/>
              <a:t>MySQL</a:t>
            </a:r>
            <a:r>
              <a:rPr lang="zh-CN" altLang="en-US" dirty="0"/>
              <a:t>差不多吗？</a:t>
            </a:r>
          </a:p>
        </p:txBody>
      </p:sp>
      <p:sp>
        <p:nvSpPr>
          <p:cNvPr id="5" name="文本占位符 4"/>
          <p:cNvSpPr>
            <a:spLocks noGrp="1"/>
          </p:cNvSpPr>
          <p:nvPr>
            <p:ph type="body" sz="quarter" idx="10"/>
          </p:nvPr>
        </p:nvSpPr>
        <p:spPr/>
        <p:txBody>
          <a:bodyPr/>
          <a:lstStyle/>
          <a:p>
            <a:r>
              <a:rPr lang="zh-CN" altLang="en-US" dirty="0"/>
              <a:t>体验过程</a:t>
            </a: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9" name="图片 8" descr="C:\Users\AllenWoon\Desktop\Apache Hive V9.0\1、新版讲义\img\Snipaste_2020-11-20_11-23-31.png"/>
          <p:cNvPicPr/>
          <p:nvPr/>
        </p:nvPicPr>
        <p:blipFill>
          <a:blip r:embed="rId2">
            <a:extLst>
              <a:ext uri="{28A0092B-C50C-407E-A947-70E740481C1C}">
                <a14:useLocalDpi xmlns:a14="http://schemas.microsoft.com/office/drawing/2010/main" val="0"/>
              </a:ext>
            </a:extLst>
          </a:blip>
          <a:srcRect/>
          <a:stretch>
            <a:fillRect/>
          </a:stretch>
        </p:blipFill>
        <p:spPr bwMode="auto">
          <a:xfrm>
            <a:off x="525619" y="2985348"/>
            <a:ext cx="5274310" cy="2918460"/>
          </a:xfrm>
          <a:prstGeom prst="rect">
            <a:avLst/>
          </a:prstGeom>
          <a:noFill/>
          <a:ln>
            <a:noFill/>
          </a:ln>
        </p:spPr>
      </p:pic>
      <p:pic>
        <p:nvPicPr>
          <p:cNvPr id="10" name="图片 9" descr="C:\Users\AllenWoon\Desktop\Apache Hive V9.0\1、新版讲义\img\Snipaste_2020-11-20_11-24-40.png"/>
          <p:cNvPicPr/>
          <p:nvPr/>
        </p:nvPicPr>
        <p:blipFill>
          <a:blip r:embed="rId3">
            <a:extLst>
              <a:ext uri="{28A0092B-C50C-407E-A947-70E740481C1C}">
                <a14:useLocalDpi xmlns:a14="http://schemas.microsoft.com/office/drawing/2010/main" val="0"/>
              </a:ext>
            </a:extLst>
          </a:blip>
          <a:srcRect/>
          <a:stretch>
            <a:fillRect/>
          </a:stretch>
        </p:blipFill>
        <p:spPr bwMode="auto">
          <a:xfrm>
            <a:off x="6186169" y="2985348"/>
            <a:ext cx="5274310" cy="1096010"/>
          </a:xfrm>
          <a:prstGeom prst="rect">
            <a:avLst/>
          </a:prstGeom>
          <a:noFill/>
          <a:ln>
            <a:noFill/>
          </a:ln>
        </p:spPr>
      </p:pic>
      <p:pic>
        <p:nvPicPr>
          <p:cNvPr id="11" name="图片 10"/>
          <p:cNvPicPr/>
          <p:nvPr/>
        </p:nvPicPr>
        <p:blipFill>
          <a:blip r:embed="rId4"/>
          <a:stretch>
            <a:fillRect/>
          </a:stretch>
        </p:blipFill>
        <p:spPr>
          <a:xfrm>
            <a:off x="6186169" y="5010998"/>
            <a:ext cx="5274310" cy="819150"/>
          </a:xfrm>
          <a:prstGeom prst="rect">
            <a:avLst/>
          </a:prstGeom>
        </p:spPr>
      </p:pic>
    </p:spTree>
    <p:extLst>
      <p:ext uri="{BB962C8B-B14F-4D97-AF65-F5344CB8AC3E}">
        <p14:creationId xmlns:p14="http://schemas.microsoft.com/office/powerpoint/2010/main" val="27707063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首先登陆</a:t>
            </a:r>
            <a:r>
              <a:rPr lang="en-US" altLang="zh-CN" dirty="0"/>
              <a:t>Hadoop YARN</a:t>
            </a:r>
            <a:r>
              <a:rPr lang="zh-CN" altLang="en-US" dirty="0"/>
              <a:t>上观察是否有</a:t>
            </a:r>
            <a:r>
              <a:rPr lang="en-US" altLang="zh-CN" dirty="0"/>
              <a:t>MapReduce</a:t>
            </a:r>
            <a:r>
              <a:rPr lang="zh-CN" altLang="en-US" dirty="0"/>
              <a:t>任务执行痕迹。</a:t>
            </a:r>
          </a:p>
          <a:p>
            <a:pPr marL="0" indent="0">
              <a:buNone/>
            </a:pPr>
            <a:r>
              <a:rPr lang="en-US" altLang="zh-CN" dirty="0"/>
              <a:t>YARN Web UI: </a:t>
            </a:r>
            <a:r>
              <a:rPr lang="en-US" altLang="zh-CN" dirty="0">
                <a:hlinkClick r:id="rId2"/>
              </a:rPr>
              <a:t>http://resourcemanager_host:8088/</a:t>
            </a:r>
            <a:endParaRPr lang="en-US" altLang="zh-CN" dirty="0"/>
          </a:p>
          <a:p>
            <a:r>
              <a:rPr lang="zh-CN" altLang="zh-CN" dirty="0"/>
              <a:t>然后登陆</a:t>
            </a:r>
            <a:r>
              <a:rPr lang="en-US" altLang="zh-CN" dirty="0"/>
              <a:t>Hadoop HDFS</a:t>
            </a:r>
            <a:r>
              <a:rPr lang="zh-CN" altLang="zh-CN" dirty="0"/>
              <a:t>浏览文件系统，根据</a:t>
            </a:r>
            <a:r>
              <a:rPr lang="en-US" altLang="zh-CN" dirty="0"/>
              <a:t>Hive</a:t>
            </a:r>
            <a:r>
              <a:rPr lang="zh-CN" altLang="zh-CN" dirty="0"/>
              <a:t>的数据模型，表的数据最终是存储在</a:t>
            </a:r>
            <a:r>
              <a:rPr lang="en-US" altLang="zh-CN" dirty="0"/>
              <a:t>HDFS</a:t>
            </a:r>
            <a:r>
              <a:rPr lang="zh-CN" altLang="zh-CN" dirty="0"/>
              <a:t>和表对应的文件夹下的。</a:t>
            </a:r>
          </a:p>
          <a:p>
            <a:pPr marL="0" indent="0">
              <a:buNone/>
            </a:pPr>
            <a:r>
              <a:rPr lang="en-US" altLang="zh-CN" dirty="0"/>
              <a:t>HDFS Web UI: </a:t>
            </a:r>
            <a:r>
              <a:rPr lang="en-US" altLang="zh-CN" u="sng" dirty="0">
                <a:hlinkClick r:id="rId3"/>
              </a:rPr>
              <a:t>http://namenode_host:9870/</a:t>
            </a:r>
            <a:endParaRPr lang="zh-CN" altLang="zh-CN" dirty="0"/>
          </a:p>
          <a:p>
            <a:pPr marL="0" indent="0">
              <a:buNone/>
            </a:pPr>
            <a:endParaRPr lang="en-US" altLang="zh-CN" dirty="0"/>
          </a:p>
          <a:p>
            <a:endParaRPr lang="zh-CN" altLang="en-US" dirty="0"/>
          </a:p>
        </p:txBody>
      </p:sp>
      <p:sp>
        <p:nvSpPr>
          <p:cNvPr id="4" name="标题 3"/>
          <p:cNvSpPr>
            <a:spLocks noGrp="1"/>
          </p:cNvSpPr>
          <p:nvPr>
            <p:ph type="title"/>
          </p:nvPr>
        </p:nvSpPr>
        <p:spPr/>
        <p:txBody>
          <a:bodyPr/>
          <a:lstStyle/>
          <a:p>
            <a:r>
              <a:rPr lang="en-US" altLang="zh-CN" dirty="0"/>
              <a:t>Hive</a:t>
            </a:r>
            <a:r>
              <a:rPr lang="zh-CN" altLang="en-US" dirty="0"/>
              <a:t>使用起来和</a:t>
            </a:r>
            <a:r>
              <a:rPr lang="en-US" altLang="zh-CN" dirty="0"/>
              <a:t>MySQL</a:t>
            </a:r>
            <a:r>
              <a:rPr lang="zh-CN" altLang="en-US" dirty="0"/>
              <a:t>差不多吗？</a:t>
            </a:r>
          </a:p>
        </p:txBody>
      </p:sp>
      <p:sp>
        <p:nvSpPr>
          <p:cNvPr id="5" name="文本占位符 4"/>
          <p:cNvSpPr>
            <a:spLocks noGrp="1"/>
          </p:cNvSpPr>
          <p:nvPr>
            <p:ph type="body" sz="quarter" idx="10"/>
          </p:nvPr>
        </p:nvSpPr>
        <p:spPr/>
        <p:txBody>
          <a:bodyPr/>
          <a:lstStyle/>
          <a:p>
            <a:r>
              <a:rPr lang="zh-CN" altLang="en-US" dirty="0"/>
              <a:t>验证</a:t>
            </a: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2" name="图片 11" descr="C:\Users\AllenWoon\Desktop\Apache Hive V9.0\1、新版讲义\img\Snipaste_2020-11-20_11-49-02.png"/>
          <p:cNvPicPr/>
          <p:nvPr/>
        </p:nvPicPr>
        <p:blipFill>
          <a:blip r:embed="rId4">
            <a:extLst>
              <a:ext uri="{28A0092B-C50C-407E-A947-70E740481C1C}">
                <a14:useLocalDpi xmlns:a14="http://schemas.microsoft.com/office/drawing/2010/main" val="0"/>
              </a:ext>
            </a:extLst>
          </a:blip>
          <a:srcRect/>
          <a:stretch>
            <a:fillRect/>
          </a:stretch>
        </p:blipFill>
        <p:spPr bwMode="auto">
          <a:xfrm>
            <a:off x="184731" y="4076700"/>
            <a:ext cx="5644569" cy="1200150"/>
          </a:xfrm>
          <a:prstGeom prst="rect">
            <a:avLst/>
          </a:prstGeom>
          <a:noFill/>
          <a:ln>
            <a:solidFill>
              <a:schemeClr val="accent1"/>
            </a:solidFill>
          </a:ln>
        </p:spPr>
      </p:pic>
      <p:pic>
        <p:nvPicPr>
          <p:cNvPr id="13" name="图片 12" descr="C:\Users\AllenWoon\Desktop\Apache Hive V9.0\1、新版讲义\img\Snipaste_2020-11-20_14-09-17.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4074" y="3467100"/>
            <a:ext cx="5800725" cy="2398608"/>
          </a:xfrm>
          <a:prstGeom prst="rect">
            <a:avLst/>
          </a:prstGeom>
          <a:noFill/>
          <a:ln>
            <a:solidFill>
              <a:schemeClr val="accent1"/>
            </a:solidFill>
          </a:ln>
        </p:spPr>
      </p:pic>
    </p:spTree>
    <p:extLst>
      <p:ext uri="{BB962C8B-B14F-4D97-AF65-F5344CB8AC3E}">
        <p14:creationId xmlns:p14="http://schemas.microsoft.com/office/powerpoint/2010/main" val="19053873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Hive SQL</a:t>
            </a:r>
            <a:r>
              <a:rPr lang="zh-CN" altLang="en-US" dirty="0"/>
              <a:t>语法和标准</a:t>
            </a:r>
            <a:r>
              <a:rPr lang="en-US" altLang="zh-CN" dirty="0"/>
              <a:t>SQL</a:t>
            </a:r>
            <a:r>
              <a:rPr lang="zh-CN" altLang="en-US" dirty="0"/>
              <a:t>很类似</a:t>
            </a:r>
            <a:r>
              <a:rPr lang="en-US" altLang="zh-CN" dirty="0"/>
              <a:t>,</a:t>
            </a:r>
            <a:r>
              <a:rPr lang="zh-CN" altLang="en-US" dirty="0"/>
              <a:t>使得学习成本降低不少。</a:t>
            </a:r>
          </a:p>
          <a:p>
            <a:r>
              <a:rPr lang="en-US" altLang="zh-CN" dirty="0"/>
              <a:t>Hive</a:t>
            </a:r>
            <a:r>
              <a:rPr lang="zh-CN" altLang="en-US" dirty="0"/>
              <a:t>底层是通过</a:t>
            </a:r>
            <a:r>
              <a:rPr lang="en-US" altLang="zh-CN" dirty="0"/>
              <a:t>MapReduce</a:t>
            </a:r>
            <a:r>
              <a:rPr lang="zh-CN" altLang="en-US" dirty="0"/>
              <a:t>执行的数据插入动作</a:t>
            </a:r>
            <a:r>
              <a:rPr lang="en-US" altLang="zh-CN" dirty="0"/>
              <a:t>,</a:t>
            </a:r>
            <a:r>
              <a:rPr lang="zh-CN" altLang="en-US" dirty="0"/>
              <a:t>所以速度慢。</a:t>
            </a:r>
          </a:p>
          <a:p>
            <a:r>
              <a:rPr lang="zh-CN" altLang="en-US" dirty="0"/>
              <a:t>如果大数据集这么一条一条插入的话是非常不现实的，成本极高。</a:t>
            </a:r>
          </a:p>
          <a:p>
            <a:r>
              <a:rPr lang="en-US" altLang="zh-CN" dirty="0"/>
              <a:t>Hive</a:t>
            </a:r>
            <a:r>
              <a:rPr lang="zh-CN" altLang="en-US" dirty="0"/>
              <a:t>应该具有自己特有的数据插入表方式，结构化文件映射成为表。</a:t>
            </a:r>
          </a:p>
          <a:p>
            <a:endParaRPr lang="zh-CN" altLang="en-US" dirty="0"/>
          </a:p>
        </p:txBody>
      </p:sp>
      <p:sp>
        <p:nvSpPr>
          <p:cNvPr id="4" name="标题 3"/>
          <p:cNvSpPr>
            <a:spLocks noGrp="1"/>
          </p:cNvSpPr>
          <p:nvPr>
            <p:ph type="title"/>
          </p:nvPr>
        </p:nvSpPr>
        <p:spPr/>
        <p:txBody>
          <a:bodyPr/>
          <a:lstStyle/>
          <a:p>
            <a:r>
              <a:rPr lang="en-US" altLang="zh-CN" dirty="0"/>
              <a:t>Hive</a:t>
            </a:r>
            <a:r>
              <a:rPr lang="zh-CN" altLang="en-US" dirty="0"/>
              <a:t>使用起来和</a:t>
            </a:r>
            <a:r>
              <a:rPr lang="en-US" altLang="zh-CN" dirty="0"/>
              <a:t>MySQL</a:t>
            </a:r>
            <a:r>
              <a:rPr lang="zh-CN" altLang="en-US" dirty="0"/>
              <a:t>差不多吗？</a:t>
            </a:r>
          </a:p>
        </p:txBody>
      </p:sp>
      <p:sp>
        <p:nvSpPr>
          <p:cNvPr id="5" name="文本占位符 4"/>
          <p:cNvSpPr>
            <a:spLocks noGrp="1"/>
          </p:cNvSpPr>
          <p:nvPr>
            <p:ph type="body" sz="quarter" idx="10"/>
          </p:nvPr>
        </p:nvSpPr>
        <p:spPr/>
        <p:txBody>
          <a:bodyPr/>
          <a:lstStyle/>
          <a:p>
            <a:r>
              <a:rPr lang="zh-CN" altLang="en-US" dirty="0"/>
              <a:t>结论</a:t>
            </a: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27990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体验</a:t>
            </a:r>
            <a:r>
              <a:rPr lang="en-US" altLang="zh-CN" dirty="0">
                <a:solidFill>
                  <a:schemeClr val="tx1"/>
                </a:solidFill>
              </a:rPr>
              <a:t>1</a:t>
            </a:r>
            <a:r>
              <a:rPr lang="zh-CN" altLang="en-US" dirty="0">
                <a:solidFill>
                  <a:schemeClr val="tx1"/>
                </a:solidFill>
              </a:rPr>
              <a:t>：</a:t>
            </a:r>
            <a:r>
              <a:rPr lang="en-US" altLang="zh-CN" dirty="0">
                <a:solidFill>
                  <a:schemeClr val="tx1"/>
                </a:solidFill>
              </a:rPr>
              <a:t>Hive</a:t>
            </a:r>
            <a:r>
              <a:rPr lang="zh-CN" altLang="en-US" dirty="0">
                <a:solidFill>
                  <a:schemeClr val="tx1"/>
                </a:solidFill>
              </a:rPr>
              <a:t>使用起来和</a:t>
            </a:r>
            <a:r>
              <a:rPr lang="en-US" altLang="zh-CN" dirty="0">
                <a:solidFill>
                  <a:schemeClr val="tx1"/>
                </a:solidFill>
              </a:rPr>
              <a:t>MySQL</a:t>
            </a:r>
            <a:r>
              <a:rPr lang="zh-CN" altLang="en-US" dirty="0">
                <a:solidFill>
                  <a:schemeClr val="tx1"/>
                </a:solidFill>
              </a:rPr>
              <a:t>差不多吗？</a:t>
            </a:r>
            <a:endParaRPr lang="en-US" altLang="zh-CN" dirty="0">
              <a:solidFill>
                <a:schemeClr val="tx1"/>
              </a:solidFill>
            </a:endParaRPr>
          </a:p>
          <a:p>
            <a:r>
              <a:rPr lang="zh-CN" altLang="en-US" dirty="0">
                <a:solidFill>
                  <a:srgbClr val="FF0000"/>
                </a:solidFill>
              </a:rPr>
              <a:t>体验</a:t>
            </a:r>
            <a:r>
              <a:rPr lang="en-US" altLang="zh-CN" dirty="0">
                <a:solidFill>
                  <a:srgbClr val="FF0000"/>
                </a:solidFill>
              </a:rPr>
              <a:t>2</a:t>
            </a:r>
            <a:r>
              <a:rPr lang="zh-CN" altLang="en-US" dirty="0">
                <a:solidFill>
                  <a:srgbClr val="FF0000"/>
                </a:solidFill>
              </a:rPr>
              <a:t>：如何才能将结构化数据映射成为表？</a:t>
            </a:r>
            <a:endParaRPr lang="en-US" altLang="zh-CN" dirty="0">
              <a:solidFill>
                <a:srgbClr val="FF0000"/>
              </a:solidFill>
            </a:endParaRPr>
          </a:p>
          <a:p>
            <a:r>
              <a:rPr lang="zh-CN" altLang="en-US" dirty="0">
                <a:solidFill>
                  <a:schemeClr val="tx1"/>
                </a:solidFill>
              </a:rPr>
              <a:t>体验</a:t>
            </a:r>
            <a:r>
              <a:rPr lang="en-US" altLang="zh-CN" dirty="0">
                <a:solidFill>
                  <a:schemeClr val="tx1"/>
                </a:solidFill>
              </a:rPr>
              <a:t>3</a:t>
            </a:r>
            <a:r>
              <a:rPr lang="zh-CN" altLang="en-US" dirty="0">
                <a:solidFill>
                  <a:schemeClr val="tx1"/>
                </a:solidFill>
              </a:rPr>
              <a:t>：使用</a:t>
            </a:r>
            <a:r>
              <a:rPr lang="en-US" altLang="zh-CN" dirty="0">
                <a:solidFill>
                  <a:schemeClr val="tx1"/>
                </a:solidFill>
              </a:rPr>
              <a:t>Hive</a:t>
            </a:r>
            <a:r>
              <a:rPr lang="zh-CN" altLang="en-US" dirty="0">
                <a:solidFill>
                  <a:schemeClr val="tx1"/>
                </a:solidFill>
              </a:rPr>
              <a:t>进行小数据分析如何？</a:t>
            </a:r>
            <a:endParaRPr lang="en-US" altLang="zh-CN" dirty="0">
              <a:solidFill>
                <a:schemeClr val="tx1"/>
              </a:solidFill>
            </a:endParaRPr>
          </a:p>
        </p:txBody>
      </p:sp>
    </p:spTree>
    <p:extLst>
      <p:ext uri="{BB962C8B-B14F-4D97-AF65-F5344CB8AC3E}">
        <p14:creationId xmlns:p14="http://schemas.microsoft.com/office/powerpoint/2010/main" val="3249878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为了能够正确认识这些问题，制定相关的解决措施，瞎拍桌子是肯定不行的。</a:t>
            </a:r>
            <a:endParaRPr lang="en-US" altLang="zh-CN" dirty="0"/>
          </a:p>
          <a:p>
            <a:r>
              <a:rPr lang="zh-CN" altLang="en-US" dirty="0"/>
              <a:t>最稳妥办法就是：</a:t>
            </a:r>
            <a:r>
              <a:rPr lang="zh-CN" altLang="en-US" dirty="0">
                <a:solidFill>
                  <a:srgbClr val="FF0000"/>
                </a:solidFill>
              </a:rPr>
              <a:t>基于业务数据开展数据分析，基于分析的结果给决策提供支撑</a:t>
            </a:r>
            <a:r>
              <a:rPr lang="zh-CN" altLang="en-US" dirty="0"/>
              <a:t>。也就是所谓的数据驱动决策的制定。</a:t>
            </a:r>
          </a:p>
          <a:p>
            <a:endParaRPr lang="zh-CN" altLang="en-US" dirty="0"/>
          </a:p>
        </p:txBody>
      </p:sp>
      <p:sp>
        <p:nvSpPr>
          <p:cNvPr id="3" name="标题 2"/>
          <p:cNvSpPr>
            <a:spLocks noGrp="1"/>
          </p:cNvSpPr>
          <p:nvPr>
            <p:ph type="title"/>
          </p:nvPr>
        </p:nvSpPr>
        <p:spPr/>
        <p:txBody>
          <a:bodyPr/>
          <a:lstStyle/>
          <a:p>
            <a:r>
              <a:rPr lang="zh-CN" altLang="en-US" dirty="0"/>
              <a:t>数据仓库为何而来</a:t>
            </a:r>
          </a:p>
        </p:txBody>
      </p:sp>
      <p:sp>
        <p:nvSpPr>
          <p:cNvPr id="4" name="文本占位符 3"/>
          <p:cNvSpPr>
            <a:spLocks noGrp="1"/>
          </p:cNvSpPr>
          <p:nvPr>
            <p:ph type="body" sz="quarter" idx="10"/>
          </p:nvPr>
        </p:nvSpPr>
        <p:spPr/>
        <p:txBody>
          <a:bodyPr/>
          <a:lstStyle/>
          <a:p>
            <a:r>
              <a:rPr lang="zh-CN" altLang="en-US" dirty="0"/>
              <a:t>（</a:t>
            </a:r>
            <a:r>
              <a:rPr lang="en-US" altLang="zh-CN" dirty="0"/>
              <a:t>2</a:t>
            </a:r>
            <a:r>
              <a:rPr lang="zh-CN" altLang="en-US" dirty="0"/>
              <a:t>）分析型决策的制定</a:t>
            </a:r>
          </a:p>
        </p:txBody>
      </p:sp>
      <p:pic>
        <p:nvPicPr>
          <p:cNvPr id="5" name="图片 4"/>
          <p:cNvPicPr/>
          <p:nvPr/>
        </p:nvPicPr>
        <p:blipFill>
          <a:blip r:embed="rId3"/>
          <a:stretch>
            <a:fillRect/>
          </a:stretch>
        </p:blipFill>
        <p:spPr>
          <a:xfrm>
            <a:off x="4283549" y="2536140"/>
            <a:ext cx="3604260" cy="4030980"/>
          </a:xfrm>
          <a:prstGeom prst="rect">
            <a:avLst/>
          </a:prstGeom>
          <a:ln>
            <a:solidFill>
              <a:schemeClr val="bg1">
                <a:lumMod val="75000"/>
              </a:schemeClr>
            </a:solidFill>
          </a:ln>
        </p:spPr>
      </p:pic>
      <p:sp>
        <p:nvSpPr>
          <p:cNvPr id="6" name="矩形 5"/>
          <p:cNvSpPr/>
          <p:nvPr/>
        </p:nvSpPr>
        <p:spPr>
          <a:xfrm>
            <a:off x="2182636" y="4006304"/>
            <a:ext cx="8932252" cy="707886"/>
          </a:xfrm>
          <a:prstGeom prst="rect">
            <a:avLst/>
          </a:prstGeom>
          <a:noFill/>
        </p:spPr>
        <p:txBody>
          <a:bodyPr wrap="none" lIns="91440" tIns="45720" rIns="91440" bIns="45720">
            <a:spAutoFit/>
          </a:bodyPr>
          <a:lstStyle/>
          <a:p>
            <a:pPr algn="ctr"/>
            <a:r>
              <a:rPr lang="zh-CN" altLang="en-US" sz="4000" b="1" dirty="0">
                <a:ln w="6600">
                  <a:solidFill>
                    <a:schemeClr val="accent2"/>
                  </a:solidFill>
                  <a:prstDash val="solid"/>
                </a:ln>
                <a:solidFill>
                  <a:srgbClr val="FFFFFF"/>
                </a:solidFill>
                <a:effectLst>
                  <a:outerShdw dist="38100" dir="2700000" algn="tl" rotWithShape="0">
                    <a:schemeClr val="accent2"/>
                  </a:outerShdw>
                </a:effectLst>
              </a:rPr>
              <a:t>在哪里进行数据分析？数据库可以吗？</a:t>
            </a:r>
          </a:p>
        </p:txBody>
      </p:sp>
    </p:spTree>
    <p:extLst>
      <p:ext uri="{BB962C8B-B14F-4D97-AF65-F5344CB8AC3E}">
        <p14:creationId xmlns:p14="http://schemas.microsoft.com/office/powerpoint/2010/main" val="306590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sz="1600" dirty="0"/>
              <a:t>在</a:t>
            </a:r>
            <a:r>
              <a:rPr lang="en-US" altLang="zh-CN" sz="1600" dirty="0"/>
              <a:t>Hive</a:t>
            </a:r>
            <a:r>
              <a:rPr lang="zh-CN" altLang="en-US" sz="1600" dirty="0"/>
              <a:t>中，使用</a:t>
            </a:r>
            <a:r>
              <a:rPr lang="en-US" altLang="zh-CN" sz="1600" dirty="0" err="1"/>
              <a:t>insert+values</a:t>
            </a:r>
            <a:r>
              <a:rPr lang="zh-CN" altLang="en-US" sz="1600" dirty="0"/>
              <a:t>语句插入数据，底层是通过</a:t>
            </a:r>
            <a:r>
              <a:rPr lang="en-US" altLang="zh-CN" sz="1600" dirty="0"/>
              <a:t>MapReduce</a:t>
            </a:r>
            <a:r>
              <a:rPr lang="zh-CN" altLang="en-US" sz="1600" dirty="0"/>
              <a:t>执行的，效率十分低下。此时回到</a:t>
            </a:r>
            <a:r>
              <a:rPr lang="en-US" altLang="zh-CN" sz="1600" dirty="0"/>
              <a:t>Hive</a:t>
            </a:r>
            <a:r>
              <a:rPr lang="zh-CN" altLang="en-US" sz="1600" dirty="0"/>
              <a:t>的本质上：可以将结构化的数据文件映射成为一张表，并提供基于表的</a:t>
            </a:r>
            <a:r>
              <a:rPr lang="en-US" altLang="zh-CN" sz="1600" dirty="0"/>
              <a:t>SQL</a:t>
            </a:r>
            <a:r>
              <a:rPr lang="zh-CN" altLang="en-US" sz="1600" dirty="0"/>
              <a:t>查询分析。</a:t>
            </a:r>
          </a:p>
          <a:p>
            <a:r>
              <a:rPr lang="zh-CN" altLang="en-US" sz="1600" dirty="0"/>
              <a:t>假如，现在有一份结构化的数据文件，如何才能映射成功呢？在映射成功的过程中需要注意哪些问题？</a:t>
            </a:r>
            <a:endParaRPr lang="en-US" altLang="zh-CN" sz="1600" dirty="0"/>
          </a:p>
          <a:p>
            <a:r>
              <a:rPr lang="zh-CN" altLang="en-US" sz="1600" dirty="0"/>
              <a:t>文件存储路径？字段类型？字段顺序？字段之间分隔符？</a:t>
            </a:r>
          </a:p>
        </p:txBody>
      </p:sp>
      <p:sp>
        <p:nvSpPr>
          <p:cNvPr id="5" name="标题 4"/>
          <p:cNvSpPr>
            <a:spLocks noGrp="1"/>
          </p:cNvSpPr>
          <p:nvPr>
            <p:ph type="title"/>
          </p:nvPr>
        </p:nvSpPr>
        <p:spPr/>
        <p:txBody>
          <a:bodyPr/>
          <a:lstStyle/>
          <a:p>
            <a:r>
              <a:rPr lang="zh-CN" altLang="en-US" dirty="0"/>
              <a:t>体验</a:t>
            </a:r>
            <a:r>
              <a:rPr lang="en-US" altLang="zh-CN" dirty="0"/>
              <a:t>2</a:t>
            </a:r>
            <a:r>
              <a:rPr lang="zh-CN" altLang="en-US" dirty="0"/>
              <a:t>：</a:t>
            </a:r>
            <a:r>
              <a:rPr lang="en-US" altLang="zh-CN" dirty="0"/>
              <a:t>Hive</a:t>
            </a:r>
            <a:r>
              <a:rPr lang="zh-CN" altLang="en-US" dirty="0"/>
              <a:t>如何才能将结构化数据映射成为表？</a:t>
            </a:r>
          </a:p>
        </p:txBody>
      </p:sp>
    </p:spTree>
    <p:extLst>
      <p:ext uri="{BB962C8B-B14F-4D97-AF65-F5344CB8AC3E}">
        <p14:creationId xmlns:p14="http://schemas.microsoft.com/office/powerpoint/2010/main" val="36930334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在</a:t>
            </a:r>
            <a:r>
              <a:rPr lang="en-US" altLang="zh-CN" dirty="0"/>
              <a:t>HDFS</a:t>
            </a:r>
            <a:r>
              <a:rPr lang="zh-CN" altLang="en-US" dirty="0"/>
              <a:t>根目录下创建一个结构化数据文件</a:t>
            </a:r>
            <a:r>
              <a:rPr lang="en-US" altLang="zh-CN" dirty="0"/>
              <a:t>user.txt</a:t>
            </a:r>
            <a:r>
              <a:rPr lang="zh-CN" altLang="en-US" dirty="0"/>
              <a:t>，里面内容如下：</a:t>
            </a:r>
          </a:p>
        </p:txBody>
      </p:sp>
      <p:sp>
        <p:nvSpPr>
          <p:cNvPr id="4" name="标题 3"/>
          <p:cNvSpPr>
            <a:spLocks noGrp="1"/>
          </p:cNvSpPr>
          <p:nvPr>
            <p:ph type="title"/>
          </p:nvPr>
        </p:nvSpPr>
        <p:spPr/>
        <p:txBody>
          <a:bodyPr/>
          <a:lstStyle/>
          <a:p>
            <a:r>
              <a:rPr lang="en-US" altLang="zh-CN" dirty="0"/>
              <a:t>Hive</a:t>
            </a:r>
            <a:r>
              <a:rPr lang="zh-CN" altLang="en-US" dirty="0"/>
              <a:t>如何才能将结构化数据映射成为表？</a:t>
            </a:r>
          </a:p>
        </p:txBody>
      </p:sp>
      <p:sp>
        <p:nvSpPr>
          <p:cNvPr id="5" name="文本占位符 4"/>
          <p:cNvSpPr>
            <a:spLocks noGrp="1"/>
          </p:cNvSpPr>
          <p:nvPr>
            <p:ph type="body" sz="quarter" idx="10"/>
          </p:nvPr>
        </p:nvSpPr>
        <p:spPr/>
        <p:txBody>
          <a:bodyPr/>
          <a:lstStyle/>
          <a:p>
            <a:r>
              <a:rPr lang="zh-CN" altLang="en-US" dirty="0"/>
              <a:t>过程</a:t>
            </a:r>
          </a:p>
        </p:txBody>
      </p:sp>
      <p:sp>
        <p:nvSpPr>
          <p:cNvPr id="7" name="TextBox 3">
            <a:extLst>
              <a:ext uri="{FF2B5EF4-FFF2-40B4-BE49-F238E27FC236}">
                <a16:creationId xmlns:a16="http://schemas.microsoft.com/office/drawing/2014/main" id="{0C998B78-AB18-3C47-A1C7-25AE9A3A40B0}"/>
              </a:ext>
            </a:extLst>
          </p:cNvPr>
          <p:cNvSpPr txBox="1"/>
          <p:nvPr/>
        </p:nvSpPr>
        <p:spPr>
          <a:xfrm>
            <a:off x="710880" y="3155755"/>
            <a:ext cx="3585114" cy="1200329"/>
          </a:xfrm>
          <a:prstGeom prst="rect">
            <a:avLst/>
          </a:prstGeom>
          <a:solidFill>
            <a:srgbClr val="FFFFE4"/>
          </a:solidFill>
          <a:ln w="3175">
            <a:solidFill>
              <a:srgbClr val="919191"/>
            </a:solidFill>
          </a:ln>
        </p:spPr>
        <p:txBody>
          <a:bodyPr wrap="square">
            <a:spAutoFit/>
          </a:bodyPr>
          <a:lstStyle/>
          <a:p>
            <a:r>
              <a:rPr lang="en-US" altLang="zh-CN" sz="1200" dirty="0"/>
              <a:t>1,zhangsan,18,beijing</a:t>
            </a:r>
            <a:endParaRPr lang="zh-CN" altLang="zh-CN" sz="1200" dirty="0"/>
          </a:p>
          <a:p>
            <a:r>
              <a:rPr lang="en-US" altLang="zh-CN" sz="1200" dirty="0"/>
              <a:t>2,lisi,25,shanghai</a:t>
            </a:r>
            <a:endParaRPr lang="zh-CN" altLang="zh-CN" sz="1200" dirty="0"/>
          </a:p>
          <a:p>
            <a:r>
              <a:rPr lang="en-US" altLang="zh-CN" sz="1200" dirty="0"/>
              <a:t>3,allen,30,shanghai</a:t>
            </a:r>
            <a:endParaRPr lang="zh-CN" altLang="zh-CN" sz="1200" dirty="0"/>
          </a:p>
          <a:p>
            <a:r>
              <a:rPr lang="en-US" altLang="zh-CN" sz="1200" dirty="0"/>
              <a:t>4,woon,15,nanjing</a:t>
            </a:r>
            <a:endParaRPr lang="zh-CN" altLang="zh-CN" sz="1200" dirty="0"/>
          </a:p>
          <a:p>
            <a:r>
              <a:rPr lang="en-US" altLang="zh-CN" sz="1200" dirty="0"/>
              <a:t>5,james,45,hangzhou</a:t>
            </a:r>
            <a:endParaRPr lang="zh-CN" altLang="zh-CN" sz="1200" dirty="0"/>
          </a:p>
          <a:p>
            <a:r>
              <a:rPr lang="en-US" altLang="zh-CN" sz="1200" dirty="0"/>
              <a:t>6,tony,26,beijing</a:t>
            </a:r>
            <a:endParaRPr lang="zh-CN" altLang="zh-CN" sz="1600" dirty="0">
              <a:latin typeface="Arial" panose="020B0604020202020204" pitchFamily="34" charset="0"/>
            </a:endParaRPr>
          </a:p>
        </p:txBody>
      </p:sp>
      <p:pic>
        <p:nvPicPr>
          <p:cNvPr id="8" name="图片 7"/>
          <p:cNvPicPr/>
          <p:nvPr/>
        </p:nvPicPr>
        <p:blipFill>
          <a:blip r:embed="rId2"/>
          <a:stretch>
            <a:fillRect/>
          </a:stretch>
        </p:blipFill>
        <p:spPr>
          <a:xfrm>
            <a:off x="5697220" y="2909781"/>
            <a:ext cx="5274310" cy="1692275"/>
          </a:xfrm>
          <a:prstGeom prst="rect">
            <a:avLst/>
          </a:prstGeom>
          <a:ln>
            <a:solidFill>
              <a:schemeClr val="accent1"/>
            </a:solidFill>
          </a:ln>
        </p:spPr>
      </p:pic>
    </p:spTree>
    <p:extLst>
      <p:ext uri="{BB962C8B-B14F-4D97-AF65-F5344CB8AC3E}">
        <p14:creationId xmlns:p14="http://schemas.microsoft.com/office/powerpoint/2010/main" val="42394081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zh-CN" dirty="0"/>
              <a:t>在</a:t>
            </a:r>
            <a:r>
              <a:rPr lang="en-US" altLang="zh-CN" dirty="0"/>
              <a:t>hive</a:t>
            </a:r>
            <a:r>
              <a:rPr lang="zh-CN" altLang="zh-CN" dirty="0"/>
              <a:t>中创建一张表</a:t>
            </a:r>
            <a:r>
              <a:rPr lang="en-US" altLang="zh-CN" dirty="0"/>
              <a:t>t_user</a:t>
            </a:r>
            <a:r>
              <a:rPr lang="zh-CN" altLang="zh-CN" dirty="0"/>
              <a:t>。注意：</a:t>
            </a:r>
            <a:r>
              <a:rPr lang="zh-CN" altLang="zh-CN" b="1" dirty="0">
                <a:solidFill>
                  <a:srgbClr val="FF0000"/>
                </a:solidFill>
              </a:rPr>
              <a:t>字段的类型顺序要和文件中字段保持一致</a:t>
            </a:r>
            <a:r>
              <a:rPr lang="zh-CN" altLang="zh-CN" dirty="0"/>
              <a:t>。</a:t>
            </a:r>
          </a:p>
        </p:txBody>
      </p:sp>
      <p:sp>
        <p:nvSpPr>
          <p:cNvPr id="4" name="标题 3"/>
          <p:cNvSpPr>
            <a:spLocks noGrp="1"/>
          </p:cNvSpPr>
          <p:nvPr>
            <p:ph type="title"/>
          </p:nvPr>
        </p:nvSpPr>
        <p:spPr/>
        <p:txBody>
          <a:bodyPr/>
          <a:lstStyle/>
          <a:p>
            <a:r>
              <a:rPr lang="en-US" altLang="zh-CN" dirty="0"/>
              <a:t>Hive</a:t>
            </a:r>
            <a:r>
              <a:rPr lang="zh-CN" altLang="en-US" dirty="0"/>
              <a:t>如何才能将结构化数据映射成为表？</a:t>
            </a:r>
          </a:p>
        </p:txBody>
      </p:sp>
      <p:sp>
        <p:nvSpPr>
          <p:cNvPr id="5" name="文本占位符 4"/>
          <p:cNvSpPr>
            <a:spLocks noGrp="1"/>
          </p:cNvSpPr>
          <p:nvPr>
            <p:ph type="body" sz="quarter" idx="10"/>
          </p:nvPr>
        </p:nvSpPr>
        <p:spPr/>
        <p:txBody>
          <a:bodyPr/>
          <a:lstStyle/>
          <a:p>
            <a:r>
              <a:rPr lang="zh-CN" altLang="en-US" dirty="0"/>
              <a:t>过程</a:t>
            </a:r>
          </a:p>
        </p:txBody>
      </p:sp>
      <p:sp>
        <p:nvSpPr>
          <p:cNvPr id="9" name="TextBox 3">
            <a:extLst>
              <a:ext uri="{FF2B5EF4-FFF2-40B4-BE49-F238E27FC236}">
                <a16:creationId xmlns:a16="http://schemas.microsoft.com/office/drawing/2014/main" id="{0C998B78-AB18-3C47-A1C7-25AE9A3A40B0}"/>
              </a:ext>
            </a:extLst>
          </p:cNvPr>
          <p:cNvSpPr txBox="1"/>
          <p:nvPr/>
        </p:nvSpPr>
        <p:spPr>
          <a:xfrm>
            <a:off x="4293122" y="3048034"/>
            <a:ext cx="3585114" cy="707886"/>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33B3"/>
                </a:solidFill>
                <a:latin typeface="Arial Unicode MS" panose="020B0604020202020204" pitchFamily="34" charset="-122"/>
                <a:ea typeface="JetBrains Mono"/>
              </a:rPr>
              <a:t>create table </a:t>
            </a:r>
            <a:r>
              <a:rPr lang="zh-CN" altLang="zh-CN" sz="1200" dirty="0">
                <a:solidFill>
                  <a:srgbClr val="000000"/>
                </a:solidFill>
                <a:latin typeface="Arial Unicode MS" panose="020B0604020202020204" pitchFamily="34" charset="-122"/>
                <a:ea typeface="JetBrains Mono"/>
              </a:rPr>
              <a:t>t_user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id </a:t>
            </a:r>
            <a:r>
              <a:rPr lang="zh-CN" altLang="zh-CN" sz="1200" dirty="0">
                <a:solidFill>
                  <a:srgbClr val="0033B3"/>
                </a:solidFill>
                <a:latin typeface="Arial Unicode MS" panose="020B0604020202020204" pitchFamily="34" charset="-122"/>
                <a:ea typeface="JetBrains Mono"/>
              </a:rPr>
              <a:t>int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name </a:t>
            </a:r>
            <a:r>
              <a:rPr lang="zh-CN" altLang="zh-CN" sz="1200" dirty="0">
                <a:solidFill>
                  <a:srgbClr val="0033B3"/>
                </a:solidFill>
                <a:latin typeface="Arial Unicode MS" panose="020B0604020202020204" pitchFamily="34" charset="-122"/>
                <a:ea typeface="JetBrains Mono"/>
              </a:rPr>
              <a:t>varchar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255</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age </a:t>
            </a:r>
            <a:r>
              <a:rPr lang="zh-CN" altLang="zh-CN" sz="1200" dirty="0">
                <a:solidFill>
                  <a:srgbClr val="0033B3"/>
                </a:solidFill>
                <a:latin typeface="Arial Unicode MS" panose="020B0604020202020204" pitchFamily="34" charset="-122"/>
                <a:ea typeface="JetBrains Mono"/>
              </a:rPr>
              <a:t>int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city </a:t>
            </a:r>
            <a:r>
              <a:rPr lang="zh-CN" altLang="zh-CN" sz="1200" dirty="0">
                <a:solidFill>
                  <a:srgbClr val="0033B3"/>
                </a:solidFill>
                <a:latin typeface="Arial Unicode MS" panose="020B0604020202020204" pitchFamily="34" charset="-122"/>
                <a:ea typeface="JetBrains Mono"/>
              </a:rPr>
              <a:t>varchar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255</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13623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zh-CN" dirty="0"/>
              <a:t>执行数据查询操作，发现表中并没有数据。</a:t>
            </a:r>
          </a:p>
          <a:p>
            <a:r>
              <a:rPr lang="zh-CN" altLang="zh-CN" b="1" dirty="0">
                <a:solidFill>
                  <a:srgbClr val="FF0000"/>
                </a:solidFill>
              </a:rPr>
              <a:t>猜想</a:t>
            </a:r>
            <a:r>
              <a:rPr lang="en-US" altLang="zh-CN" b="1" dirty="0">
                <a:solidFill>
                  <a:srgbClr val="FF0000"/>
                </a:solidFill>
              </a:rPr>
              <a:t>1</a:t>
            </a:r>
            <a:r>
              <a:rPr lang="zh-CN" altLang="zh-CN" dirty="0"/>
              <a:t>：</a:t>
            </a:r>
            <a:r>
              <a:rPr lang="zh-CN" altLang="zh-CN" dirty="0">
                <a:solidFill>
                  <a:srgbClr val="FF0000"/>
                </a:solidFill>
              </a:rPr>
              <a:t>难道数据文件要放置在表对应的</a:t>
            </a:r>
            <a:r>
              <a:rPr lang="en-US" altLang="zh-CN" dirty="0">
                <a:solidFill>
                  <a:srgbClr val="FF0000"/>
                </a:solidFill>
              </a:rPr>
              <a:t>HDFS</a:t>
            </a:r>
            <a:r>
              <a:rPr lang="zh-CN" altLang="zh-CN" dirty="0">
                <a:solidFill>
                  <a:srgbClr val="FF0000"/>
                </a:solidFill>
              </a:rPr>
              <a:t>路径下才可以成功</a:t>
            </a:r>
            <a:r>
              <a:rPr lang="zh-CN" altLang="zh-CN" dirty="0"/>
              <a:t>？</a:t>
            </a:r>
            <a:endParaRPr lang="en-US" altLang="zh-CN" dirty="0"/>
          </a:p>
          <a:p>
            <a:pPr marL="0" indent="0">
              <a:buNone/>
            </a:pPr>
            <a:r>
              <a:rPr lang="zh-CN" altLang="en-US" dirty="0"/>
              <a:t>使用</a:t>
            </a:r>
            <a:r>
              <a:rPr lang="en-US" altLang="zh-CN" dirty="0"/>
              <a:t>HDFS</a:t>
            </a:r>
            <a:r>
              <a:rPr lang="zh-CN" altLang="en-US" dirty="0"/>
              <a:t>命令将数据移动到表对应的路径下。</a:t>
            </a:r>
            <a:endParaRPr lang="zh-CN" altLang="zh-CN" dirty="0"/>
          </a:p>
          <a:p>
            <a:endParaRPr lang="zh-CN" altLang="en-US" dirty="0"/>
          </a:p>
        </p:txBody>
      </p:sp>
      <p:sp>
        <p:nvSpPr>
          <p:cNvPr id="4" name="标题 3"/>
          <p:cNvSpPr>
            <a:spLocks noGrp="1"/>
          </p:cNvSpPr>
          <p:nvPr>
            <p:ph type="title"/>
          </p:nvPr>
        </p:nvSpPr>
        <p:spPr/>
        <p:txBody>
          <a:bodyPr/>
          <a:lstStyle/>
          <a:p>
            <a:r>
              <a:rPr lang="en-US" altLang="zh-CN" dirty="0"/>
              <a:t>Hive</a:t>
            </a:r>
            <a:r>
              <a:rPr lang="zh-CN" altLang="en-US" dirty="0"/>
              <a:t>如何才能将结构化数据映射成为表？</a:t>
            </a:r>
          </a:p>
        </p:txBody>
      </p:sp>
      <p:sp>
        <p:nvSpPr>
          <p:cNvPr id="5" name="文本占位符 4"/>
          <p:cNvSpPr>
            <a:spLocks noGrp="1"/>
          </p:cNvSpPr>
          <p:nvPr>
            <p:ph type="body" sz="quarter" idx="10"/>
          </p:nvPr>
        </p:nvSpPr>
        <p:spPr/>
        <p:txBody>
          <a:bodyPr/>
          <a:lstStyle/>
          <a:p>
            <a:r>
              <a:rPr lang="zh-CN" altLang="en-US" dirty="0"/>
              <a:t>验证</a:t>
            </a:r>
          </a:p>
        </p:txBody>
      </p:sp>
      <p:pic>
        <p:nvPicPr>
          <p:cNvPr id="7" name="图片 6"/>
          <p:cNvPicPr/>
          <p:nvPr/>
        </p:nvPicPr>
        <p:blipFill>
          <a:blip r:embed="rId2"/>
          <a:stretch>
            <a:fillRect/>
          </a:stretch>
        </p:blipFill>
        <p:spPr>
          <a:xfrm>
            <a:off x="2452526" y="3262525"/>
            <a:ext cx="7266305" cy="1204700"/>
          </a:xfrm>
          <a:prstGeom prst="rect">
            <a:avLst/>
          </a:prstGeom>
        </p:spPr>
      </p:pic>
      <p:grpSp>
        <p:nvGrpSpPr>
          <p:cNvPr id="8" name="组合 7">
            <a:extLst>
              <a:ext uri="{FF2B5EF4-FFF2-40B4-BE49-F238E27FC236}">
                <a16:creationId xmlns:a16="http://schemas.microsoft.com/office/drawing/2014/main" id="{93F0A116-A0EB-37D5-F59C-C128644FEB01}"/>
              </a:ext>
            </a:extLst>
          </p:cNvPr>
          <p:cNvGrpSpPr/>
          <p:nvPr/>
        </p:nvGrpSpPr>
        <p:grpSpPr>
          <a:xfrm>
            <a:off x="2686752" y="2063448"/>
            <a:ext cx="4955040" cy="452160"/>
            <a:chOff x="2686752" y="2063448"/>
            <a:chExt cx="4955040" cy="45216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1199B1F0-8D1B-3106-6224-2E5EAEB31E03}"/>
                    </a:ext>
                  </a:extLst>
                </p14:cNvPr>
                <p14:cNvContentPartPr/>
                <p14:nvPr/>
              </p14:nvContentPartPr>
              <p14:xfrm>
                <a:off x="2686752" y="2074608"/>
                <a:ext cx="4381560" cy="441000"/>
              </p14:xfrm>
            </p:contentPart>
          </mc:Choice>
          <mc:Fallback xmlns="">
            <p:pic>
              <p:nvPicPr>
                <p:cNvPr id="2" name="墨迹 1">
                  <a:extLst>
                    <a:ext uri="{FF2B5EF4-FFF2-40B4-BE49-F238E27FC236}">
                      <a16:creationId xmlns:a16="http://schemas.microsoft.com/office/drawing/2014/main" id="{1199B1F0-8D1B-3106-6224-2E5EAEB31E03}"/>
                    </a:ext>
                  </a:extLst>
                </p:cNvPr>
                <p:cNvPicPr/>
                <p:nvPr/>
              </p:nvPicPr>
              <p:blipFill>
                <a:blip r:embed="rId4"/>
                <a:stretch>
                  <a:fillRect/>
                </a:stretch>
              </p:blipFill>
              <p:spPr>
                <a:xfrm>
                  <a:off x="2678112" y="2065968"/>
                  <a:ext cx="439920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3DEB6342-A266-B391-9BCB-EFB5B6A24943}"/>
                    </a:ext>
                  </a:extLst>
                </p14:cNvPr>
                <p14:cNvContentPartPr/>
                <p14:nvPr/>
              </p14:nvContentPartPr>
              <p14:xfrm>
                <a:off x="7296552" y="2063448"/>
                <a:ext cx="345240" cy="392760"/>
              </p14:xfrm>
            </p:contentPart>
          </mc:Choice>
          <mc:Fallback xmlns="">
            <p:pic>
              <p:nvPicPr>
                <p:cNvPr id="3" name="墨迹 2">
                  <a:extLst>
                    <a:ext uri="{FF2B5EF4-FFF2-40B4-BE49-F238E27FC236}">
                      <a16:creationId xmlns:a16="http://schemas.microsoft.com/office/drawing/2014/main" id="{3DEB6342-A266-B391-9BCB-EFB5B6A24943}"/>
                    </a:ext>
                  </a:extLst>
                </p:cNvPr>
                <p:cNvPicPr/>
                <p:nvPr/>
              </p:nvPicPr>
              <p:blipFill>
                <a:blip r:embed="rId6"/>
                <a:stretch>
                  <a:fillRect/>
                </a:stretch>
              </p:blipFill>
              <p:spPr>
                <a:xfrm>
                  <a:off x="7287912" y="2054448"/>
                  <a:ext cx="362880" cy="410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9" name="墨迹 8">
                <a:extLst>
                  <a:ext uri="{FF2B5EF4-FFF2-40B4-BE49-F238E27FC236}">
                    <a16:creationId xmlns:a16="http://schemas.microsoft.com/office/drawing/2014/main" id="{147996E5-0271-9DCF-2F92-37FB734BD1F6}"/>
                  </a:ext>
                </a:extLst>
              </p14:cNvPr>
              <p14:cNvContentPartPr/>
              <p14:nvPr/>
            </p14:nvContentPartPr>
            <p14:xfrm>
              <a:off x="6912792" y="3976488"/>
              <a:ext cx="2787480" cy="65520"/>
            </p14:xfrm>
          </p:contentPart>
        </mc:Choice>
        <mc:Fallback xmlns="">
          <p:pic>
            <p:nvPicPr>
              <p:cNvPr id="9" name="墨迹 8">
                <a:extLst>
                  <a:ext uri="{FF2B5EF4-FFF2-40B4-BE49-F238E27FC236}">
                    <a16:creationId xmlns:a16="http://schemas.microsoft.com/office/drawing/2014/main" id="{147996E5-0271-9DCF-2F92-37FB734BD1F6}"/>
                  </a:ext>
                </a:extLst>
              </p:cNvPr>
              <p:cNvPicPr/>
              <p:nvPr/>
            </p:nvPicPr>
            <p:blipFill>
              <a:blip r:embed="rId8"/>
              <a:stretch>
                <a:fillRect/>
              </a:stretch>
            </p:blipFill>
            <p:spPr>
              <a:xfrm>
                <a:off x="6903792" y="3967488"/>
                <a:ext cx="2805120" cy="83160"/>
              </a:xfrm>
              <a:prstGeom prst="rect">
                <a:avLst/>
              </a:prstGeom>
            </p:spPr>
          </p:pic>
        </mc:Fallback>
      </mc:AlternateContent>
      <p:grpSp>
        <p:nvGrpSpPr>
          <p:cNvPr id="19" name="组合 18">
            <a:extLst>
              <a:ext uri="{FF2B5EF4-FFF2-40B4-BE49-F238E27FC236}">
                <a16:creationId xmlns:a16="http://schemas.microsoft.com/office/drawing/2014/main" id="{929B97E1-75BB-E1A8-B7DB-4B51517F1FFD}"/>
              </a:ext>
            </a:extLst>
          </p:cNvPr>
          <p:cNvGrpSpPr/>
          <p:nvPr/>
        </p:nvGrpSpPr>
        <p:grpSpPr>
          <a:xfrm>
            <a:off x="7515792" y="4059648"/>
            <a:ext cx="2098800" cy="1119600"/>
            <a:chOff x="7515792" y="4059648"/>
            <a:chExt cx="2098800" cy="1119600"/>
          </a:xfrm>
        </p:grpSpPr>
        <mc:AlternateContent xmlns:mc="http://schemas.openxmlformats.org/markup-compatibility/2006" xmlns:p14="http://schemas.microsoft.com/office/powerpoint/2010/main">
          <mc:Choice Requires="p14">
            <p:contentPart p14:bwMode="auto" r:id="rId9">
              <p14:nvContentPartPr>
                <p14:cNvPr id="10" name="墨迹 9">
                  <a:extLst>
                    <a:ext uri="{FF2B5EF4-FFF2-40B4-BE49-F238E27FC236}">
                      <a16:creationId xmlns:a16="http://schemas.microsoft.com/office/drawing/2014/main" id="{735DB227-26CB-4F96-3C28-6423BFAE4826}"/>
                    </a:ext>
                  </a:extLst>
                </p14:cNvPr>
                <p14:cNvContentPartPr/>
                <p14:nvPr/>
              </p14:nvContentPartPr>
              <p14:xfrm>
                <a:off x="7515792" y="4114728"/>
                <a:ext cx="668520" cy="885600"/>
              </p14:xfrm>
            </p:contentPart>
          </mc:Choice>
          <mc:Fallback xmlns="">
            <p:pic>
              <p:nvPicPr>
                <p:cNvPr id="10" name="墨迹 9">
                  <a:extLst>
                    <a:ext uri="{FF2B5EF4-FFF2-40B4-BE49-F238E27FC236}">
                      <a16:creationId xmlns:a16="http://schemas.microsoft.com/office/drawing/2014/main" id="{735DB227-26CB-4F96-3C28-6423BFAE4826}"/>
                    </a:ext>
                  </a:extLst>
                </p:cNvPr>
                <p:cNvPicPr/>
                <p:nvPr/>
              </p:nvPicPr>
              <p:blipFill>
                <a:blip r:embed="rId10"/>
                <a:stretch>
                  <a:fillRect/>
                </a:stretch>
              </p:blipFill>
              <p:spPr>
                <a:xfrm>
                  <a:off x="7506792" y="4105728"/>
                  <a:ext cx="686160" cy="903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墨迹 10">
                  <a:extLst>
                    <a:ext uri="{FF2B5EF4-FFF2-40B4-BE49-F238E27FC236}">
                      <a16:creationId xmlns:a16="http://schemas.microsoft.com/office/drawing/2014/main" id="{457B6556-B6FA-F6FE-D176-85717BDDEAB5}"/>
                    </a:ext>
                  </a:extLst>
                </p14:cNvPr>
                <p14:cNvContentPartPr/>
                <p14:nvPr/>
              </p14:nvContentPartPr>
              <p14:xfrm>
                <a:off x="8176392" y="4096368"/>
                <a:ext cx="7560" cy="144360"/>
              </p14:xfrm>
            </p:contentPart>
          </mc:Choice>
          <mc:Fallback xmlns="">
            <p:pic>
              <p:nvPicPr>
                <p:cNvPr id="11" name="墨迹 10">
                  <a:extLst>
                    <a:ext uri="{FF2B5EF4-FFF2-40B4-BE49-F238E27FC236}">
                      <a16:creationId xmlns:a16="http://schemas.microsoft.com/office/drawing/2014/main" id="{457B6556-B6FA-F6FE-D176-85717BDDEAB5}"/>
                    </a:ext>
                  </a:extLst>
                </p:cNvPr>
                <p:cNvPicPr/>
                <p:nvPr/>
              </p:nvPicPr>
              <p:blipFill>
                <a:blip r:embed="rId12"/>
                <a:stretch>
                  <a:fillRect/>
                </a:stretch>
              </p:blipFill>
              <p:spPr>
                <a:xfrm>
                  <a:off x="8167752" y="4087368"/>
                  <a:ext cx="252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墨迹 12">
                  <a:extLst>
                    <a:ext uri="{FF2B5EF4-FFF2-40B4-BE49-F238E27FC236}">
                      <a16:creationId xmlns:a16="http://schemas.microsoft.com/office/drawing/2014/main" id="{AD9F4610-A7EC-A9CE-3733-E2A83D80EB77}"/>
                    </a:ext>
                  </a:extLst>
                </p14:cNvPr>
                <p14:cNvContentPartPr/>
                <p14:nvPr/>
              </p14:nvContentPartPr>
              <p14:xfrm>
                <a:off x="8606952" y="4087368"/>
                <a:ext cx="189720" cy="844560"/>
              </p14:xfrm>
            </p:contentPart>
          </mc:Choice>
          <mc:Fallback xmlns="">
            <p:pic>
              <p:nvPicPr>
                <p:cNvPr id="13" name="墨迹 12">
                  <a:extLst>
                    <a:ext uri="{FF2B5EF4-FFF2-40B4-BE49-F238E27FC236}">
                      <a16:creationId xmlns:a16="http://schemas.microsoft.com/office/drawing/2014/main" id="{AD9F4610-A7EC-A9CE-3733-E2A83D80EB77}"/>
                    </a:ext>
                  </a:extLst>
                </p:cNvPr>
                <p:cNvPicPr/>
                <p:nvPr/>
              </p:nvPicPr>
              <p:blipFill>
                <a:blip r:embed="rId14"/>
                <a:stretch>
                  <a:fillRect/>
                </a:stretch>
              </p:blipFill>
              <p:spPr>
                <a:xfrm>
                  <a:off x="8598312" y="4078368"/>
                  <a:ext cx="207360" cy="862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墨迹 14">
                  <a:extLst>
                    <a:ext uri="{FF2B5EF4-FFF2-40B4-BE49-F238E27FC236}">
                      <a16:creationId xmlns:a16="http://schemas.microsoft.com/office/drawing/2014/main" id="{3179A214-1EE2-31A2-8986-D3F9E1192ECA}"/>
                    </a:ext>
                  </a:extLst>
                </p14:cNvPr>
                <p14:cNvContentPartPr/>
                <p14:nvPr/>
              </p14:nvContentPartPr>
              <p14:xfrm>
                <a:off x="8832672" y="4078008"/>
                <a:ext cx="61560" cy="136080"/>
              </p14:xfrm>
            </p:contentPart>
          </mc:Choice>
          <mc:Fallback xmlns="">
            <p:pic>
              <p:nvPicPr>
                <p:cNvPr id="15" name="墨迹 14">
                  <a:extLst>
                    <a:ext uri="{FF2B5EF4-FFF2-40B4-BE49-F238E27FC236}">
                      <a16:creationId xmlns:a16="http://schemas.microsoft.com/office/drawing/2014/main" id="{3179A214-1EE2-31A2-8986-D3F9E1192ECA}"/>
                    </a:ext>
                  </a:extLst>
                </p:cNvPr>
                <p:cNvPicPr/>
                <p:nvPr/>
              </p:nvPicPr>
              <p:blipFill>
                <a:blip r:embed="rId16"/>
                <a:stretch>
                  <a:fillRect/>
                </a:stretch>
              </p:blipFill>
              <p:spPr>
                <a:xfrm>
                  <a:off x="8824032" y="4069008"/>
                  <a:ext cx="792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墨迹 15">
                  <a:extLst>
                    <a:ext uri="{FF2B5EF4-FFF2-40B4-BE49-F238E27FC236}">
                      <a16:creationId xmlns:a16="http://schemas.microsoft.com/office/drawing/2014/main" id="{666A94DC-6636-6B36-5F9D-7120F5EAB74D}"/>
                    </a:ext>
                  </a:extLst>
                </p14:cNvPr>
                <p14:cNvContentPartPr/>
                <p14:nvPr/>
              </p14:nvContentPartPr>
              <p14:xfrm>
                <a:off x="9427392" y="4087368"/>
                <a:ext cx="84240" cy="1091880"/>
              </p14:xfrm>
            </p:contentPart>
          </mc:Choice>
          <mc:Fallback xmlns="">
            <p:pic>
              <p:nvPicPr>
                <p:cNvPr id="16" name="墨迹 15">
                  <a:extLst>
                    <a:ext uri="{FF2B5EF4-FFF2-40B4-BE49-F238E27FC236}">
                      <a16:creationId xmlns:a16="http://schemas.microsoft.com/office/drawing/2014/main" id="{666A94DC-6636-6B36-5F9D-7120F5EAB74D}"/>
                    </a:ext>
                  </a:extLst>
                </p:cNvPr>
                <p:cNvPicPr/>
                <p:nvPr/>
              </p:nvPicPr>
              <p:blipFill>
                <a:blip r:embed="rId18"/>
                <a:stretch>
                  <a:fillRect/>
                </a:stretch>
              </p:blipFill>
              <p:spPr>
                <a:xfrm>
                  <a:off x="9418392" y="4078368"/>
                  <a:ext cx="101880" cy="11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墨迹 17">
                  <a:extLst>
                    <a:ext uri="{FF2B5EF4-FFF2-40B4-BE49-F238E27FC236}">
                      <a16:creationId xmlns:a16="http://schemas.microsoft.com/office/drawing/2014/main" id="{CC0D4F74-5B5D-0592-97EF-ED69313D2830}"/>
                    </a:ext>
                  </a:extLst>
                </p14:cNvPr>
                <p14:cNvContentPartPr/>
                <p14:nvPr/>
              </p14:nvContentPartPr>
              <p14:xfrm>
                <a:off x="9418392" y="4059648"/>
                <a:ext cx="196200" cy="64800"/>
              </p14:xfrm>
            </p:contentPart>
          </mc:Choice>
          <mc:Fallback xmlns="">
            <p:pic>
              <p:nvPicPr>
                <p:cNvPr id="18" name="墨迹 17">
                  <a:extLst>
                    <a:ext uri="{FF2B5EF4-FFF2-40B4-BE49-F238E27FC236}">
                      <a16:creationId xmlns:a16="http://schemas.microsoft.com/office/drawing/2014/main" id="{CC0D4F74-5B5D-0592-97EF-ED69313D2830}"/>
                    </a:ext>
                  </a:extLst>
                </p:cNvPr>
                <p:cNvPicPr/>
                <p:nvPr/>
              </p:nvPicPr>
              <p:blipFill>
                <a:blip r:embed="rId20"/>
                <a:stretch>
                  <a:fillRect/>
                </a:stretch>
              </p:blipFill>
              <p:spPr>
                <a:xfrm>
                  <a:off x="9409392" y="4051008"/>
                  <a:ext cx="213840" cy="82440"/>
                </a:xfrm>
                <a:prstGeom prst="rect">
                  <a:avLst/>
                </a:prstGeom>
              </p:spPr>
            </p:pic>
          </mc:Fallback>
        </mc:AlternateContent>
      </p:grpSp>
      <p:sp>
        <p:nvSpPr>
          <p:cNvPr id="20" name="文本框 19">
            <a:extLst>
              <a:ext uri="{FF2B5EF4-FFF2-40B4-BE49-F238E27FC236}">
                <a16:creationId xmlns:a16="http://schemas.microsoft.com/office/drawing/2014/main" id="{DCF10305-96B0-7997-5706-784DD9E6C1DB}"/>
              </a:ext>
            </a:extLst>
          </p:cNvPr>
          <p:cNvSpPr txBox="1"/>
          <p:nvPr/>
        </p:nvSpPr>
        <p:spPr>
          <a:xfrm>
            <a:off x="6992125" y="5019626"/>
            <a:ext cx="857927"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数据库名字</a:t>
            </a:r>
          </a:p>
        </p:txBody>
      </p:sp>
      <p:sp>
        <p:nvSpPr>
          <p:cNvPr id="21" name="文本框 20">
            <a:extLst>
              <a:ext uri="{FF2B5EF4-FFF2-40B4-BE49-F238E27FC236}">
                <a16:creationId xmlns:a16="http://schemas.microsoft.com/office/drawing/2014/main" id="{6AF9DA11-B683-3EF4-4AEA-65823A7A4DAF}"/>
              </a:ext>
            </a:extLst>
          </p:cNvPr>
          <p:cNvSpPr txBox="1"/>
          <p:nvPr/>
        </p:nvSpPr>
        <p:spPr>
          <a:xfrm>
            <a:off x="8184752" y="5052290"/>
            <a:ext cx="453970"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表名</a:t>
            </a:r>
          </a:p>
        </p:txBody>
      </p:sp>
      <p:sp>
        <p:nvSpPr>
          <p:cNvPr id="22" name="文本框 21">
            <a:extLst>
              <a:ext uri="{FF2B5EF4-FFF2-40B4-BE49-F238E27FC236}">
                <a16:creationId xmlns:a16="http://schemas.microsoft.com/office/drawing/2014/main" id="{D95685E8-EB6A-554B-4202-0F41ADEBA8E6}"/>
              </a:ext>
            </a:extLst>
          </p:cNvPr>
          <p:cNvSpPr txBox="1"/>
          <p:nvPr/>
        </p:nvSpPr>
        <p:spPr>
          <a:xfrm>
            <a:off x="9284647" y="5141604"/>
            <a:ext cx="723275"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源文件名</a:t>
            </a:r>
          </a:p>
        </p:txBody>
      </p:sp>
      <p:sp>
        <p:nvSpPr>
          <p:cNvPr id="23" name="文本框 22">
            <a:extLst>
              <a:ext uri="{FF2B5EF4-FFF2-40B4-BE49-F238E27FC236}">
                <a16:creationId xmlns:a16="http://schemas.microsoft.com/office/drawing/2014/main" id="{1F5BFD13-7D96-66A6-52BD-C55E017963B3}"/>
              </a:ext>
            </a:extLst>
          </p:cNvPr>
          <p:cNvSpPr txBox="1"/>
          <p:nvPr/>
        </p:nvSpPr>
        <p:spPr>
          <a:xfrm>
            <a:off x="10840803" y="4430570"/>
            <a:ext cx="723275"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映射关系</a:t>
            </a:r>
          </a:p>
        </p:txBody>
      </p:sp>
    </p:spTree>
    <p:extLst>
      <p:ext uri="{BB962C8B-B14F-4D97-AF65-F5344CB8AC3E}">
        <p14:creationId xmlns:p14="http://schemas.microsoft.com/office/powerpoint/2010/main" val="37439582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zh-CN" dirty="0"/>
              <a:t>再次执行查询操作，显示如下，都是</a:t>
            </a:r>
            <a:r>
              <a:rPr lang="en-US" altLang="zh-CN" dirty="0"/>
              <a:t>null</a:t>
            </a:r>
          </a:p>
          <a:p>
            <a:pPr marL="0" indent="0">
              <a:buNone/>
            </a:pPr>
            <a:r>
              <a:rPr lang="zh-CN" altLang="en-US" dirty="0"/>
              <a:t>好像表感知到结构化文件的存在，但是并没有正确识别文件中的数据。</a:t>
            </a:r>
            <a:endParaRPr lang="en-US" altLang="zh-CN" dirty="0"/>
          </a:p>
          <a:p>
            <a:r>
              <a:rPr lang="zh-CN" altLang="en-US" b="1" dirty="0">
                <a:solidFill>
                  <a:srgbClr val="FF0000"/>
                </a:solidFill>
              </a:rPr>
              <a:t>猜想</a:t>
            </a:r>
            <a:r>
              <a:rPr lang="en-US" altLang="zh-CN" b="1" dirty="0">
                <a:solidFill>
                  <a:srgbClr val="FF0000"/>
                </a:solidFill>
              </a:rPr>
              <a:t>2</a:t>
            </a:r>
            <a:r>
              <a:rPr lang="zh-CN" altLang="en-US" dirty="0"/>
              <a:t>：</a:t>
            </a:r>
            <a:r>
              <a:rPr lang="zh-CN" altLang="en-US" dirty="0">
                <a:solidFill>
                  <a:srgbClr val="FF0000"/>
                </a:solidFill>
              </a:rPr>
              <a:t>还需要指定文件中字段之间的分隔符</a:t>
            </a:r>
            <a:r>
              <a:rPr lang="zh-CN" altLang="en-US" dirty="0"/>
              <a:t>？</a:t>
            </a:r>
          </a:p>
        </p:txBody>
      </p:sp>
      <p:sp>
        <p:nvSpPr>
          <p:cNvPr id="4" name="标题 3"/>
          <p:cNvSpPr>
            <a:spLocks noGrp="1"/>
          </p:cNvSpPr>
          <p:nvPr>
            <p:ph type="title"/>
          </p:nvPr>
        </p:nvSpPr>
        <p:spPr/>
        <p:txBody>
          <a:bodyPr/>
          <a:lstStyle/>
          <a:p>
            <a:r>
              <a:rPr lang="en-US" altLang="zh-CN" dirty="0"/>
              <a:t>Hive</a:t>
            </a:r>
            <a:r>
              <a:rPr lang="zh-CN" altLang="en-US" dirty="0"/>
              <a:t>如何才能将结构化数据映射成为表？</a:t>
            </a:r>
          </a:p>
        </p:txBody>
      </p:sp>
      <p:sp>
        <p:nvSpPr>
          <p:cNvPr id="5" name="文本占位符 4"/>
          <p:cNvSpPr>
            <a:spLocks noGrp="1"/>
          </p:cNvSpPr>
          <p:nvPr>
            <p:ph type="body" sz="quarter" idx="10"/>
          </p:nvPr>
        </p:nvSpPr>
        <p:spPr/>
        <p:txBody>
          <a:bodyPr/>
          <a:lstStyle/>
          <a:p>
            <a:r>
              <a:rPr lang="zh-CN" altLang="en-US" dirty="0"/>
              <a:t>验证</a:t>
            </a:r>
          </a:p>
        </p:txBody>
      </p:sp>
      <p:pic>
        <p:nvPicPr>
          <p:cNvPr id="8" name="图片 7"/>
          <p:cNvPicPr/>
          <p:nvPr/>
        </p:nvPicPr>
        <p:blipFill>
          <a:blip r:embed="rId2"/>
          <a:stretch>
            <a:fillRect/>
          </a:stretch>
        </p:blipFill>
        <p:spPr>
          <a:xfrm>
            <a:off x="3381849" y="3665537"/>
            <a:ext cx="5274310" cy="160337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B212EC97-6DD9-1215-74A7-EE25B3EA4C71}"/>
                  </a:ext>
                </a:extLst>
              </p14:cNvPr>
              <p14:cNvContentPartPr/>
              <p14:nvPr/>
            </p14:nvContentPartPr>
            <p14:xfrm>
              <a:off x="1910952" y="2879208"/>
              <a:ext cx="3251160" cy="130320"/>
            </p14:xfrm>
          </p:contentPart>
        </mc:Choice>
        <mc:Fallback xmlns="">
          <p:pic>
            <p:nvPicPr>
              <p:cNvPr id="2" name="墨迹 1">
                <a:extLst>
                  <a:ext uri="{FF2B5EF4-FFF2-40B4-BE49-F238E27FC236}">
                    <a16:creationId xmlns:a16="http://schemas.microsoft.com/office/drawing/2014/main" id="{B212EC97-6DD9-1215-74A7-EE25B3EA4C71}"/>
                  </a:ext>
                </a:extLst>
              </p:cNvPr>
              <p:cNvPicPr/>
              <p:nvPr/>
            </p:nvPicPr>
            <p:blipFill>
              <a:blip r:embed="rId4"/>
              <a:stretch>
                <a:fillRect/>
              </a:stretch>
            </p:blipFill>
            <p:spPr>
              <a:xfrm>
                <a:off x="1901952" y="2870208"/>
                <a:ext cx="3268800" cy="147960"/>
              </a:xfrm>
              <a:prstGeom prst="rect">
                <a:avLst/>
              </a:prstGeom>
            </p:spPr>
          </p:pic>
        </mc:Fallback>
      </mc:AlternateContent>
    </p:spTree>
    <p:extLst>
      <p:ext uri="{BB962C8B-B14F-4D97-AF65-F5344CB8AC3E}">
        <p14:creationId xmlns:p14="http://schemas.microsoft.com/office/powerpoint/2010/main" val="3972574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重建张新表，指定分隔符。</a:t>
            </a:r>
            <a:endParaRPr lang="zh-CN" altLang="zh-CN" dirty="0"/>
          </a:p>
          <a:p>
            <a:endParaRPr lang="zh-CN" altLang="en-US" dirty="0"/>
          </a:p>
        </p:txBody>
      </p:sp>
      <p:sp>
        <p:nvSpPr>
          <p:cNvPr id="4" name="标题 3"/>
          <p:cNvSpPr>
            <a:spLocks noGrp="1"/>
          </p:cNvSpPr>
          <p:nvPr>
            <p:ph type="title"/>
          </p:nvPr>
        </p:nvSpPr>
        <p:spPr/>
        <p:txBody>
          <a:bodyPr/>
          <a:lstStyle/>
          <a:p>
            <a:r>
              <a:rPr lang="en-US" altLang="zh-CN" dirty="0"/>
              <a:t>Hive</a:t>
            </a:r>
            <a:r>
              <a:rPr lang="zh-CN" altLang="en-US" dirty="0"/>
              <a:t>如何才能将结构化数据映射成为表？</a:t>
            </a:r>
          </a:p>
        </p:txBody>
      </p:sp>
      <p:sp>
        <p:nvSpPr>
          <p:cNvPr id="5" name="文本占位符 4"/>
          <p:cNvSpPr>
            <a:spLocks noGrp="1"/>
          </p:cNvSpPr>
          <p:nvPr>
            <p:ph type="body" sz="quarter" idx="10"/>
          </p:nvPr>
        </p:nvSpPr>
        <p:spPr/>
        <p:txBody>
          <a:bodyPr/>
          <a:lstStyle/>
          <a:p>
            <a:r>
              <a:rPr lang="zh-CN" altLang="en-US" dirty="0"/>
              <a:t>验证</a:t>
            </a:r>
          </a:p>
        </p:txBody>
      </p:sp>
      <p:sp>
        <p:nvSpPr>
          <p:cNvPr id="7" name="TextBox 3">
            <a:extLst>
              <a:ext uri="{FF2B5EF4-FFF2-40B4-BE49-F238E27FC236}">
                <a16:creationId xmlns:a16="http://schemas.microsoft.com/office/drawing/2014/main" id="{0C998B78-AB18-3C47-A1C7-25AE9A3A40B0}"/>
              </a:ext>
            </a:extLst>
          </p:cNvPr>
          <p:cNvSpPr txBox="1"/>
          <p:nvPr/>
        </p:nvSpPr>
        <p:spPr>
          <a:xfrm>
            <a:off x="710880" y="3057559"/>
            <a:ext cx="4765153" cy="230832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建表语句 增加分隔符指定语句</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create table </a:t>
            </a:r>
            <a:r>
              <a:rPr lang="zh-CN" altLang="zh-CN" sz="1200" dirty="0">
                <a:solidFill>
                  <a:srgbClr val="000000"/>
                </a:solidFill>
                <a:latin typeface="Arial Unicode MS" panose="020B0604020202020204" pitchFamily="34" charset="-122"/>
                <a:ea typeface="JetBrains Mono"/>
              </a:rPr>
              <a:t>t_user_1</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id </a:t>
            </a:r>
            <a:r>
              <a:rPr lang="zh-CN" altLang="zh-CN" sz="1200" dirty="0">
                <a:solidFill>
                  <a:srgbClr val="0033B3"/>
                </a:solidFill>
                <a:latin typeface="Arial Unicode MS" panose="020B0604020202020204" pitchFamily="34" charset="-122"/>
                <a:ea typeface="JetBrains Mono"/>
              </a:rPr>
              <a:t>int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name </a:t>
            </a:r>
            <a:r>
              <a:rPr lang="zh-CN" altLang="zh-CN" sz="1200" dirty="0">
                <a:solidFill>
                  <a:srgbClr val="0033B3"/>
                </a:solidFill>
                <a:latin typeface="Arial Unicode MS" panose="020B0604020202020204" pitchFamily="34" charset="-122"/>
                <a:ea typeface="JetBrains Mono"/>
              </a:rPr>
              <a:t>varchar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255</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age </a:t>
            </a:r>
            <a:r>
              <a:rPr lang="zh-CN" altLang="zh-CN" sz="1200" dirty="0">
                <a:solidFill>
                  <a:srgbClr val="0033B3"/>
                </a:solidFill>
                <a:latin typeface="Arial Unicode MS" panose="020B0604020202020204" pitchFamily="34" charset="-122"/>
                <a:ea typeface="JetBrains Mono"/>
              </a:rPr>
              <a:t>int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city </a:t>
            </a:r>
            <a:r>
              <a:rPr lang="zh-CN" altLang="zh-CN" sz="1200" dirty="0">
                <a:solidFill>
                  <a:srgbClr val="0033B3"/>
                </a:solidFill>
                <a:latin typeface="Arial Unicode MS" panose="020B0604020202020204" pitchFamily="34" charset="-122"/>
                <a:ea typeface="JetBrains Mono"/>
              </a:rPr>
              <a:t>varchar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255</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row format delimited</a:t>
            </a:r>
            <a:br>
              <a:rPr lang="zh-CN" altLang="zh-CN" sz="1200" dirty="0">
                <a:solidFill>
                  <a:srgbClr val="0033B3"/>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        fields terminated by </a:t>
            </a:r>
            <a:r>
              <a:rPr lang="zh-CN" altLang="zh-CN" sz="1200" dirty="0">
                <a:solidFill>
                  <a:srgbClr val="067D17"/>
                </a:solidFill>
                <a:latin typeface="Arial Unicode MS" panose="020B0604020202020204" pitchFamily="34" charset="-122"/>
                <a:ea typeface="JetBrains Mono"/>
              </a:rPr>
              <a:t>','</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关于分隔符语法 后续学习展开</a:t>
            </a:r>
            <a:br>
              <a:rPr lang="zh-CN" altLang="zh-CN" sz="1200" i="1" dirty="0">
                <a:solidFill>
                  <a:srgbClr val="999999"/>
                </a:solidFill>
                <a:latin typeface="宋体" panose="02010600030101010101" pitchFamily="2" charset="-122"/>
                <a:ea typeface="宋体" panose="02010600030101010101" pitchFamily="2" charset="-122"/>
              </a:rPr>
            </a:b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把</a:t>
            </a:r>
            <a:r>
              <a:rPr lang="zh-CN" altLang="zh-CN" sz="1200" i="1" dirty="0">
                <a:solidFill>
                  <a:srgbClr val="999999"/>
                </a:solidFill>
                <a:latin typeface="Arial Unicode MS" panose="020B0604020202020204" pitchFamily="34" charset="-122"/>
                <a:ea typeface="JetBrains Mono"/>
              </a:rPr>
              <a:t>user.txt</a:t>
            </a:r>
            <a:r>
              <a:rPr lang="zh-CN" altLang="zh-CN" sz="1200" i="1" dirty="0">
                <a:solidFill>
                  <a:srgbClr val="999999"/>
                </a:solidFill>
                <a:latin typeface="宋体" panose="02010600030101010101" pitchFamily="2" charset="-122"/>
                <a:ea typeface="宋体" panose="02010600030101010101" pitchFamily="2" charset="-122"/>
              </a:rPr>
              <a:t>文件从本地文件系统上传到</a:t>
            </a:r>
            <a:r>
              <a:rPr lang="zh-CN" altLang="zh-CN" sz="1200" i="1" dirty="0">
                <a:solidFill>
                  <a:srgbClr val="999999"/>
                </a:solidFill>
                <a:latin typeface="Arial Unicode MS" panose="020B0604020202020204" pitchFamily="34" charset="-122"/>
                <a:ea typeface="JetBrains Mono"/>
              </a:rPr>
              <a:t>hdfs</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hadoop fs -put </a:t>
            </a:r>
            <a:r>
              <a:rPr lang="zh-CN" altLang="zh-CN" sz="1200" dirty="0">
                <a:solidFill>
                  <a:srgbClr val="0033B3"/>
                </a:solidFill>
                <a:latin typeface="Arial Unicode MS" panose="020B0604020202020204" pitchFamily="34" charset="-122"/>
                <a:ea typeface="JetBrains Mono"/>
              </a:rPr>
              <a:t>user</a:t>
            </a:r>
            <a:r>
              <a:rPr lang="zh-CN" altLang="zh-CN" sz="1200" dirty="0">
                <a:solidFill>
                  <a:srgbClr val="080808"/>
                </a:solidFill>
                <a:latin typeface="Arial Unicode MS" panose="020B0604020202020204" pitchFamily="34" charset="-122"/>
                <a:ea typeface="JetBrains Mono"/>
              </a:rPr>
              <a:t>.txt /</a:t>
            </a:r>
            <a:r>
              <a:rPr lang="zh-CN" altLang="zh-CN" sz="1200" dirty="0">
                <a:solidFill>
                  <a:srgbClr val="0033B3"/>
                </a:solidFill>
                <a:latin typeface="Arial Unicode MS" panose="020B0604020202020204" pitchFamily="34" charset="-122"/>
                <a:ea typeface="JetBrains Mono"/>
              </a:rPr>
              <a:t>user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33B3"/>
                </a:solidFill>
                <a:latin typeface="Arial Unicode MS" panose="020B0604020202020204" pitchFamily="34" charset="-122"/>
                <a:ea typeface="JetBrains Mono"/>
              </a:rPr>
              <a:t>hive</a:t>
            </a:r>
            <a:r>
              <a:rPr lang="zh-CN" altLang="zh-CN" sz="1200" dirty="0">
                <a:solidFill>
                  <a:srgbClr val="080808"/>
                </a:solidFill>
                <a:latin typeface="Arial Unicode MS" panose="020B0604020202020204" pitchFamily="34" charset="-122"/>
                <a:ea typeface="JetBrains Mono"/>
              </a:rPr>
              <a:t>/warehouse/itcast.db/t_user_1/</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执行查询操作</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select </a:t>
            </a:r>
            <a:r>
              <a:rPr lang="zh-CN" altLang="zh-CN" sz="1200" i="1"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from </a:t>
            </a:r>
            <a:r>
              <a:rPr lang="zh-CN" altLang="zh-CN" sz="1200" dirty="0">
                <a:solidFill>
                  <a:srgbClr val="000000"/>
                </a:solidFill>
                <a:latin typeface="Arial Unicode MS" panose="020B0604020202020204" pitchFamily="34" charset="-122"/>
                <a:ea typeface="JetBrains Mono"/>
              </a:rPr>
              <a:t>t_user_1</a:t>
            </a:r>
            <a:r>
              <a:rPr lang="zh-CN" altLang="zh-CN" sz="1200" dirty="0">
                <a:solidFill>
                  <a:srgbClr val="080808"/>
                </a:solidFill>
                <a:latin typeface="Arial Unicode MS" panose="020B0604020202020204" pitchFamily="34" charset="-122"/>
                <a:ea typeface="JetBrains Mono"/>
              </a:rPr>
              <a: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9" name="图片 8"/>
          <p:cNvPicPr/>
          <p:nvPr/>
        </p:nvPicPr>
        <p:blipFill>
          <a:blip r:embed="rId2"/>
          <a:stretch>
            <a:fillRect/>
          </a:stretch>
        </p:blipFill>
        <p:spPr>
          <a:xfrm>
            <a:off x="6016676" y="3375342"/>
            <a:ext cx="5274310" cy="1440815"/>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5DB89396-F9C3-D672-6169-2190C0C90EE2}"/>
                  </a:ext>
                </a:extLst>
              </p14:cNvPr>
              <p14:cNvContentPartPr/>
              <p14:nvPr/>
            </p14:nvContentPartPr>
            <p14:xfrm>
              <a:off x="895752" y="3656808"/>
              <a:ext cx="1894680" cy="514080"/>
            </p14:xfrm>
          </p:contentPart>
        </mc:Choice>
        <mc:Fallback xmlns="">
          <p:pic>
            <p:nvPicPr>
              <p:cNvPr id="3" name="墨迹 2">
                <a:extLst>
                  <a:ext uri="{FF2B5EF4-FFF2-40B4-BE49-F238E27FC236}">
                    <a16:creationId xmlns:a16="http://schemas.microsoft.com/office/drawing/2014/main" id="{5DB89396-F9C3-D672-6169-2190C0C90EE2}"/>
                  </a:ext>
                </a:extLst>
              </p:cNvPr>
              <p:cNvPicPr/>
              <p:nvPr/>
            </p:nvPicPr>
            <p:blipFill>
              <a:blip r:embed="rId4"/>
              <a:stretch>
                <a:fillRect/>
              </a:stretch>
            </p:blipFill>
            <p:spPr>
              <a:xfrm>
                <a:off x="886752" y="3647808"/>
                <a:ext cx="1912320" cy="531720"/>
              </a:xfrm>
              <a:prstGeom prst="rect">
                <a:avLst/>
              </a:prstGeom>
            </p:spPr>
          </p:pic>
        </mc:Fallback>
      </mc:AlternateContent>
    </p:spTree>
    <p:extLst>
      <p:ext uri="{BB962C8B-B14F-4D97-AF65-F5344CB8AC3E}">
        <p14:creationId xmlns:p14="http://schemas.microsoft.com/office/powerpoint/2010/main" val="16823109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zh-CN" dirty="0"/>
              <a:t>此时再创建一张表，保存分隔符语法，但是故意使得字段类型和文件中不一致。</a:t>
            </a:r>
            <a:endParaRPr lang="en-US" altLang="zh-CN" dirty="0"/>
          </a:p>
          <a:p>
            <a:r>
              <a:rPr lang="zh-CN" altLang="zh-CN" dirty="0"/>
              <a:t>此时发现，有的列显示</a:t>
            </a:r>
            <a:r>
              <a:rPr lang="en-US" altLang="zh-CN" dirty="0"/>
              <a:t>null</a:t>
            </a:r>
            <a:r>
              <a:rPr lang="zh-CN" altLang="zh-CN" dirty="0"/>
              <a:t>，有的列显示正常。</a:t>
            </a:r>
          </a:p>
          <a:p>
            <a:pPr marL="0" indent="0">
              <a:buNone/>
            </a:pPr>
            <a:r>
              <a:rPr lang="en-US" altLang="zh-CN" dirty="0"/>
              <a:t>name</a:t>
            </a:r>
            <a:r>
              <a:rPr lang="zh-CN" altLang="zh-CN" dirty="0"/>
              <a:t>字段本身是字符串，但是建表的时候指定</a:t>
            </a:r>
            <a:r>
              <a:rPr lang="en-US" altLang="zh-CN" dirty="0"/>
              <a:t>int</a:t>
            </a:r>
            <a:r>
              <a:rPr lang="zh-CN" altLang="zh-CN" dirty="0"/>
              <a:t>，类型转换不成功；</a:t>
            </a:r>
            <a:r>
              <a:rPr lang="en-US" altLang="zh-CN" dirty="0"/>
              <a:t>age</a:t>
            </a:r>
            <a:r>
              <a:rPr lang="zh-CN" altLang="zh-CN" dirty="0"/>
              <a:t>是数值类型，建表指定字符串类型，可以转换成功。说明</a:t>
            </a:r>
            <a:r>
              <a:rPr lang="en-US" altLang="zh-CN" dirty="0">
                <a:solidFill>
                  <a:srgbClr val="FF0000"/>
                </a:solidFill>
              </a:rPr>
              <a:t>hive</a:t>
            </a:r>
            <a:r>
              <a:rPr lang="zh-CN" altLang="zh-CN" dirty="0">
                <a:solidFill>
                  <a:srgbClr val="FF0000"/>
                </a:solidFill>
              </a:rPr>
              <a:t>中具有自带的类型转换功能，但是不一定保证转换成功</a:t>
            </a:r>
            <a:r>
              <a:rPr lang="zh-CN" altLang="zh-CN" dirty="0"/>
              <a:t>。</a:t>
            </a:r>
          </a:p>
          <a:p>
            <a:endParaRPr lang="zh-CN" altLang="en-US" dirty="0"/>
          </a:p>
        </p:txBody>
      </p:sp>
      <p:sp>
        <p:nvSpPr>
          <p:cNvPr id="4" name="标题 3"/>
          <p:cNvSpPr>
            <a:spLocks noGrp="1"/>
          </p:cNvSpPr>
          <p:nvPr>
            <p:ph type="title"/>
          </p:nvPr>
        </p:nvSpPr>
        <p:spPr/>
        <p:txBody>
          <a:bodyPr/>
          <a:lstStyle/>
          <a:p>
            <a:r>
              <a:rPr lang="en-US" altLang="zh-CN" dirty="0"/>
              <a:t>Hive</a:t>
            </a:r>
            <a:r>
              <a:rPr lang="zh-CN" altLang="en-US" dirty="0"/>
              <a:t>如何才能将结构化数据映射成为表？</a:t>
            </a:r>
          </a:p>
        </p:txBody>
      </p:sp>
      <p:sp>
        <p:nvSpPr>
          <p:cNvPr id="5" name="文本占位符 4"/>
          <p:cNvSpPr>
            <a:spLocks noGrp="1"/>
          </p:cNvSpPr>
          <p:nvPr>
            <p:ph type="body" sz="quarter" idx="10"/>
          </p:nvPr>
        </p:nvSpPr>
        <p:spPr/>
        <p:txBody>
          <a:bodyPr/>
          <a:lstStyle/>
          <a:p>
            <a:r>
              <a:rPr lang="zh-CN" altLang="en-US" dirty="0"/>
              <a:t>验证</a:t>
            </a:r>
          </a:p>
        </p:txBody>
      </p:sp>
      <p:sp>
        <p:nvSpPr>
          <p:cNvPr id="7" name="TextBox 3">
            <a:extLst>
              <a:ext uri="{FF2B5EF4-FFF2-40B4-BE49-F238E27FC236}">
                <a16:creationId xmlns:a16="http://schemas.microsoft.com/office/drawing/2014/main" id="{0C998B78-AB18-3C47-A1C7-25AE9A3A40B0}"/>
              </a:ext>
            </a:extLst>
          </p:cNvPr>
          <p:cNvSpPr txBox="1"/>
          <p:nvPr/>
        </p:nvSpPr>
        <p:spPr>
          <a:xfrm>
            <a:off x="710880" y="4143409"/>
            <a:ext cx="4765153" cy="221599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建表语句 增加分隔符指定语句</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create table </a:t>
            </a:r>
            <a:r>
              <a:rPr lang="zh-CN" altLang="zh-CN" sz="1200" dirty="0">
                <a:solidFill>
                  <a:srgbClr val="000000"/>
                </a:solidFill>
                <a:latin typeface="Arial Unicode MS" panose="020B0604020202020204" pitchFamily="34" charset="-122"/>
                <a:ea typeface="JetBrains Mono"/>
              </a:rPr>
              <a:t>t_user_2</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id </a:t>
            </a:r>
            <a:r>
              <a:rPr lang="zh-CN" altLang="zh-CN" sz="1200" dirty="0">
                <a:solidFill>
                  <a:srgbClr val="0033B3"/>
                </a:solidFill>
                <a:latin typeface="Arial Unicode MS" panose="020B0604020202020204" pitchFamily="34" charset="-122"/>
                <a:ea typeface="JetBrains Mono"/>
              </a:rPr>
              <a:t>int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name </a:t>
            </a:r>
            <a:r>
              <a:rPr lang="zh-CN" altLang="zh-CN" sz="1200" dirty="0">
                <a:solidFill>
                  <a:srgbClr val="0033B3"/>
                </a:solidFill>
                <a:latin typeface="Arial Unicode MS" panose="020B0604020202020204" pitchFamily="34" charset="-122"/>
                <a:ea typeface="JetBrains Mono"/>
              </a:rPr>
              <a:t>int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age </a:t>
            </a:r>
            <a:r>
              <a:rPr lang="zh-CN" altLang="zh-CN" sz="1200" dirty="0">
                <a:solidFill>
                  <a:srgbClr val="0033B3"/>
                </a:solidFill>
                <a:latin typeface="Arial Unicode MS" panose="020B0604020202020204" pitchFamily="34" charset="-122"/>
                <a:ea typeface="JetBrains Mono"/>
              </a:rPr>
              <a:t>varchar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255</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city </a:t>
            </a:r>
            <a:r>
              <a:rPr lang="zh-CN" altLang="zh-CN" sz="1200" dirty="0">
                <a:solidFill>
                  <a:srgbClr val="0033B3"/>
                </a:solidFill>
                <a:latin typeface="Arial Unicode MS" panose="020B0604020202020204" pitchFamily="34" charset="-122"/>
                <a:ea typeface="JetBrains Mono"/>
              </a:rPr>
              <a:t>varchar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255</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row format delimited</a:t>
            </a:r>
            <a:br>
              <a:rPr lang="zh-CN" altLang="zh-CN" sz="1200" dirty="0">
                <a:solidFill>
                  <a:srgbClr val="0033B3"/>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        fields terminated by </a:t>
            </a:r>
            <a:r>
              <a:rPr lang="zh-CN" altLang="zh-CN" sz="1200" dirty="0">
                <a:solidFill>
                  <a:srgbClr val="067D17"/>
                </a:solidFill>
                <a:latin typeface="Arial Unicode MS" panose="020B0604020202020204" pitchFamily="34" charset="-122"/>
                <a:ea typeface="JetBrains Mono"/>
              </a:rPr>
              <a:t>','</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把</a:t>
            </a:r>
            <a:r>
              <a:rPr lang="zh-CN" altLang="zh-CN" sz="1200" i="1" dirty="0">
                <a:solidFill>
                  <a:srgbClr val="999999"/>
                </a:solidFill>
                <a:latin typeface="Arial Unicode MS" panose="020B0604020202020204" pitchFamily="34" charset="-122"/>
                <a:ea typeface="JetBrains Mono"/>
              </a:rPr>
              <a:t>user.txt</a:t>
            </a:r>
            <a:r>
              <a:rPr lang="zh-CN" altLang="zh-CN" sz="1200" i="1" dirty="0">
                <a:solidFill>
                  <a:srgbClr val="999999"/>
                </a:solidFill>
                <a:latin typeface="宋体" panose="02010600030101010101" pitchFamily="2" charset="-122"/>
                <a:ea typeface="宋体" panose="02010600030101010101" pitchFamily="2" charset="-122"/>
              </a:rPr>
              <a:t>文件从本地文件系统上传到</a:t>
            </a:r>
            <a:r>
              <a:rPr lang="zh-CN" altLang="zh-CN" sz="1200" i="1" dirty="0">
                <a:solidFill>
                  <a:srgbClr val="999999"/>
                </a:solidFill>
                <a:latin typeface="Arial Unicode MS" panose="020B0604020202020204" pitchFamily="34" charset="-122"/>
                <a:ea typeface="JetBrains Mono"/>
              </a:rPr>
              <a:t>hdfs</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hadoop fs -put </a:t>
            </a:r>
            <a:r>
              <a:rPr lang="zh-CN" altLang="zh-CN" sz="1200" dirty="0">
                <a:solidFill>
                  <a:srgbClr val="0033B3"/>
                </a:solidFill>
                <a:latin typeface="Arial Unicode MS" panose="020B0604020202020204" pitchFamily="34" charset="-122"/>
                <a:ea typeface="JetBrains Mono"/>
              </a:rPr>
              <a:t>user</a:t>
            </a:r>
            <a:r>
              <a:rPr lang="zh-CN" altLang="zh-CN" sz="1200" dirty="0">
                <a:solidFill>
                  <a:srgbClr val="080808"/>
                </a:solidFill>
                <a:latin typeface="Arial Unicode MS" panose="020B0604020202020204" pitchFamily="34" charset="-122"/>
                <a:ea typeface="JetBrains Mono"/>
              </a:rPr>
              <a:t>.txt /</a:t>
            </a:r>
            <a:r>
              <a:rPr lang="zh-CN" altLang="zh-CN" sz="1200" dirty="0">
                <a:solidFill>
                  <a:srgbClr val="0033B3"/>
                </a:solidFill>
                <a:latin typeface="Arial Unicode MS" panose="020B0604020202020204" pitchFamily="34" charset="-122"/>
                <a:ea typeface="JetBrains Mono"/>
              </a:rPr>
              <a:t>user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33B3"/>
                </a:solidFill>
                <a:latin typeface="Arial Unicode MS" panose="020B0604020202020204" pitchFamily="34" charset="-122"/>
                <a:ea typeface="JetBrains Mono"/>
              </a:rPr>
              <a:t>hive</a:t>
            </a:r>
            <a:r>
              <a:rPr lang="zh-CN" altLang="zh-CN" sz="1200" dirty="0">
                <a:solidFill>
                  <a:srgbClr val="080808"/>
                </a:solidFill>
                <a:latin typeface="Arial Unicode MS" panose="020B0604020202020204" pitchFamily="34" charset="-122"/>
                <a:ea typeface="JetBrains Mono"/>
              </a:rPr>
              <a:t>/warehouse/itcast.db/t_user_2/</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执行查询操作</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select </a:t>
            </a:r>
            <a:r>
              <a:rPr lang="zh-CN" altLang="zh-CN" sz="1200" i="1"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from </a:t>
            </a:r>
            <a:r>
              <a:rPr lang="zh-CN" altLang="zh-CN" sz="1200" dirty="0">
                <a:solidFill>
                  <a:srgbClr val="000000"/>
                </a:solidFill>
                <a:latin typeface="Arial Unicode MS" panose="020B0604020202020204" pitchFamily="34" charset="-122"/>
                <a:ea typeface="JetBrains Mono"/>
              </a:rPr>
              <a:t>t_user_2</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 name="图片 9"/>
          <p:cNvPicPr/>
          <p:nvPr/>
        </p:nvPicPr>
        <p:blipFill>
          <a:blip r:embed="rId2"/>
          <a:stretch>
            <a:fillRect/>
          </a:stretch>
        </p:blipFill>
        <p:spPr>
          <a:xfrm>
            <a:off x="6395719" y="4561050"/>
            <a:ext cx="5274310" cy="1493520"/>
          </a:xfrm>
          <a:prstGeom prst="rect">
            <a:avLst/>
          </a:prstGeom>
        </p:spPr>
      </p:pic>
    </p:spTree>
    <p:extLst>
      <p:ext uri="{BB962C8B-B14F-4D97-AF65-F5344CB8AC3E}">
        <p14:creationId xmlns:p14="http://schemas.microsoft.com/office/powerpoint/2010/main" val="35161815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要想在</a:t>
            </a:r>
            <a:r>
              <a:rPr lang="en-US" altLang="zh-CN" dirty="0"/>
              <a:t>hive</a:t>
            </a:r>
            <a:r>
              <a:rPr lang="zh-CN" altLang="en-US" dirty="0"/>
              <a:t>中创建表跟结构化文件映射成功，需要注意以下几个方面问题：</a:t>
            </a:r>
          </a:p>
          <a:p>
            <a:pPr marL="0" indent="0">
              <a:buNone/>
            </a:pPr>
            <a:r>
              <a:rPr lang="zh-CN" altLang="en-US" b="1" dirty="0">
                <a:solidFill>
                  <a:srgbClr val="FF0000"/>
                </a:solidFill>
              </a:rPr>
              <a:t>创建表时，字段顺序、字段类型要和文件中保持一致</a:t>
            </a:r>
            <a:r>
              <a:rPr lang="zh-CN" altLang="en-US" dirty="0"/>
              <a:t>。</a:t>
            </a:r>
          </a:p>
          <a:p>
            <a:pPr marL="0" indent="0">
              <a:buNone/>
            </a:pPr>
            <a:r>
              <a:rPr lang="zh-CN" altLang="en-US" dirty="0"/>
              <a:t>如果类型不一致，</a:t>
            </a:r>
            <a:r>
              <a:rPr lang="en-US" altLang="zh-CN" dirty="0"/>
              <a:t>hive</a:t>
            </a:r>
            <a:r>
              <a:rPr lang="zh-CN" altLang="en-US" dirty="0"/>
              <a:t>会尝试转换，但是不保证转换成功。不成功显示</a:t>
            </a:r>
            <a:r>
              <a:rPr lang="en-US" altLang="zh-CN" dirty="0"/>
              <a:t>null</a:t>
            </a:r>
            <a:r>
              <a:rPr lang="zh-CN" altLang="en-US" dirty="0"/>
              <a:t>。</a:t>
            </a:r>
          </a:p>
          <a:p>
            <a:pPr marL="0" indent="0">
              <a:buNone/>
            </a:pPr>
            <a:r>
              <a:rPr lang="zh-CN" altLang="en-US" dirty="0"/>
              <a:t>文件好像要放置在</a:t>
            </a:r>
            <a:r>
              <a:rPr lang="en-US" altLang="zh-CN" dirty="0"/>
              <a:t>Hive</a:t>
            </a:r>
            <a:r>
              <a:rPr lang="zh-CN" altLang="en-US" dirty="0"/>
              <a:t>表对应的</a:t>
            </a:r>
            <a:r>
              <a:rPr lang="en-US" altLang="zh-CN" dirty="0"/>
              <a:t>HDFS</a:t>
            </a:r>
            <a:r>
              <a:rPr lang="zh-CN" altLang="en-US" dirty="0"/>
              <a:t>目录下，其他路径可以吗？ 值得探讨。</a:t>
            </a:r>
          </a:p>
          <a:p>
            <a:pPr marL="0" indent="0">
              <a:buNone/>
            </a:pPr>
            <a:r>
              <a:rPr lang="zh-CN" altLang="en-US" dirty="0"/>
              <a:t>建表的时候好像要根据文件内容指定分隔符，不指定可以吗？值得探讨。</a:t>
            </a:r>
            <a:endParaRPr lang="en-US" altLang="zh-CN" dirty="0"/>
          </a:p>
          <a:p>
            <a:r>
              <a:rPr lang="zh-CN" altLang="en-US" dirty="0"/>
              <a:t>其实上面这些问题都是</a:t>
            </a:r>
            <a:r>
              <a:rPr lang="en-US" altLang="zh-CN" dirty="0"/>
              <a:t>Hive</a:t>
            </a:r>
            <a:r>
              <a:rPr lang="zh-CN" altLang="en-US" dirty="0"/>
              <a:t>的各个知识点，有待于我们接下去不断深入学习。</a:t>
            </a:r>
          </a:p>
          <a:p>
            <a:endParaRPr lang="zh-CN" altLang="en-US" dirty="0"/>
          </a:p>
        </p:txBody>
      </p:sp>
      <p:sp>
        <p:nvSpPr>
          <p:cNvPr id="4" name="标题 3"/>
          <p:cNvSpPr>
            <a:spLocks noGrp="1"/>
          </p:cNvSpPr>
          <p:nvPr>
            <p:ph type="title"/>
          </p:nvPr>
        </p:nvSpPr>
        <p:spPr/>
        <p:txBody>
          <a:bodyPr/>
          <a:lstStyle/>
          <a:p>
            <a:r>
              <a:rPr lang="en-US" altLang="zh-CN" dirty="0"/>
              <a:t>Hive</a:t>
            </a:r>
            <a:r>
              <a:rPr lang="zh-CN" altLang="en-US" dirty="0"/>
              <a:t>如何才能将结构化数据映射成为表？</a:t>
            </a:r>
          </a:p>
        </p:txBody>
      </p:sp>
      <p:sp>
        <p:nvSpPr>
          <p:cNvPr id="5" name="文本占位符 4"/>
          <p:cNvSpPr>
            <a:spLocks noGrp="1"/>
          </p:cNvSpPr>
          <p:nvPr>
            <p:ph type="body" sz="quarter" idx="10"/>
          </p:nvPr>
        </p:nvSpPr>
        <p:spPr/>
        <p:txBody>
          <a:bodyPr/>
          <a:lstStyle/>
          <a:p>
            <a:r>
              <a:rPr lang="zh-CN" altLang="en-US" dirty="0"/>
              <a:t>结论</a:t>
            </a:r>
          </a:p>
        </p:txBody>
      </p:sp>
    </p:spTree>
    <p:extLst>
      <p:ext uri="{BB962C8B-B14F-4D97-AF65-F5344CB8AC3E}">
        <p14:creationId xmlns:p14="http://schemas.microsoft.com/office/powerpoint/2010/main" val="1559156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体验</a:t>
            </a:r>
            <a:r>
              <a:rPr lang="en-US" altLang="zh-CN" dirty="0">
                <a:solidFill>
                  <a:schemeClr val="tx1"/>
                </a:solidFill>
              </a:rPr>
              <a:t>1</a:t>
            </a:r>
            <a:r>
              <a:rPr lang="zh-CN" altLang="en-US" dirty="0">
                <a:solidFill>
                  <a:schemeClr val="tx1"/>
                </a:solidFill>
              </a:rPr>
              <a:t>：</a:t>
            </a:r>
            <a:r>
              <a:rPr lang="en-US" altLang="zh-CN" dirty="0">
                <a:solidFill>
                  <a:schemeClr val="tx1"/>
                </a:solidFill>
              </a:rPr>
              <a:t>Hive</a:t>
            </a:r>
            <a:r>
              <a:rPr lang="zh-CN" altLang="en-US" dirty="0">
                <a:solidFill>
                  <a:schemeClr val="tx1"/>
                </a:solidFill>
              </a:rPr>
              <a:t>使用起来和</a:t>
            </a:r>
            <a:r>
              <a:rPr lang="en-US" altLang="zh-CN" dirty="0">
                <a:solidFill>
                  <a:schemeClr val="tx1"/>
                </a:solidFill>
              </a:rPr>
              <a:t>MySQL</a:t>
            </a:r>
            <a:r>
              <a:rPr lang="zh-CN" altLang="en-US" dirty="0">
                <a:solidFill>
                  <a:schemeClr val="tx1"/>
                </a:solidFill>
              </a:rPr>
              <a:t>差不多吗？</a:t>
            </a:r>
            <a:endParaRPr lang="en-US" altLang="zh-CN" dirty="0">
              <a:solidFill>
                <a:schemeClr val="tx1"/>
              </a:solidFill>
            </a:endParaRPr>
          </a:p>
          <a:p>
            <a:r>
              <a:rPr lang="zh-CN" altLang="en-US" dirty="0">
                <a:solidFill>
                  <a:schemeClr val="tx1"/>
                </a:solidFill>
              </a:rPr>
              <a:t>体验</a:t>
            </a:r>
            <a:r>
              <a:rPr lang="en-US" altLang="zh-CN" dirty="0">
                <a:solidFill>
                  <a:schemeClr val="tx1"/>
                </a:solidFill>
              </a:rPr>
              <a:t>2</a:t>
            </a:r>
            <a:r>
              <a:rPr lang="zh-CN" altLang="en-US" dirty="0">
                <a:solidFill>
                  <a:schemeClr val="tx1"/>
                </a:solidFill>
              </a:rPr>
              <a:t>：如何才能将结构化数据映射成为表？</a:t>
            </a:r>
            <a:endParaRPr lang="en-US" altLang="zh-CN" dirty="0">
              <a:solidFill>
                <a:schemeClr val="tx1"/>
              </a:solidFill>
            </a:endParaRPr>
          </a:p>
          <a:p>
            <a:r>
              <a:rPr lang="zh-CN" altLang="en-US" dirty="0">
                <a:solidFill>
                  <a:srgbClr val="FF0000"/>
                </a:solidFill>
              </a:rPr>
              <a:t>体验</a:t>
            </a:r>
            <a:r>
              <a:rPr lang="en-US" altLang="zh-CN" dirty="0">
                <a:solidFill>
                  <a:srgbClr val="FF0000"/>
                </a:solidFill>
              </a:rPr>
              <a:t>3</a:t>
            </a:r>
            <a:r>
              <a:rPr lang="zh-CN" altLang="en-US" dirty="0">
                <a:solidFill>
                  <a:srgbClr val="FF0000"/>
                </a:solidFill>
              </a:rPr>
              <a:t>：使用</a:t>
            </a:r>
            <a:r>
              <a:rPr lang="en-US" altLang="zh-CN" dirty="0">
                <a:solidFill>
                  <a:srgbClr val="FF0000"/>
                </a:solidFill>
              </a:rPr>
              <a:t>Hive</a:t>
            </a:r>
            <a:r>
              <a:rPr lang="zh-CN" altLang="en-US" dirty="0">
                <a:solidFill>
                  <a:srgbClr val="FF0000"/>
                </a:solidFill>
              </a:rPr>
              <a:t>进行小数据分析如何？</a:t>
            </a:r>
            <a:endParaRPr lang="en-US" altLang="zh-CN" dirty="0">
              <a:solidFill>
                <a:srgbClr val="FF0000"/>
              </a:solidFill>
            </a:endParaRPr>
          </a:p>
        </p:txBody>
      </p:sp>
    </p:spTree>
    <p:extLst>
      <p:ext uri="{BB962C8B-B14F-4D97-AF65-F5344CB8AC3E}">
        <p14:creationId xmlns:p14="http://schemas.microsoft.com/office/powerpoint/2010/main" val="205237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sz="1600" dirty="0"/>
              <a:t>因为</a:t>
            </a:r>
            <a:r>
              <a:rPr lang="en-US" altLang="zh-CN" sz="1600" dirty="0"/>
              <a:t>Hive</a:t>
            </a:r>
            <a:r>
              <a:rPr lang="zh-CN" altLang="en-US" sz="1600" dirty="0"/>
              <a:t>是基于</a:t>
            </a:r>
            <a:r>
              <a:rPr lang="en-US" altLang="zh-CN" sz="1600" dirty="0"/>
              <a:t>HDFS</a:t>
            </a:r>
            <a:r>
              <a:rPr lang="zh-CN" altLang="en-US" sz="1600" dirty="0"/>
              <a:t>进行文件的存储，所以理论上能够支持的数据存储规模很大，天生适合大数据分析。假如</a:t>
            </a:r>
            <a:r>
              <a:rPr lang="en-US" altLang="zh-CN" sz="1600" dirty="0"/>
              <a:t>Hive</a:t>
            </a:r>
            <a:r>
              <a:rPr lang="zh-CN" altLang="en-US" sz="1600" dirty="0"/>
              <a:t>中的数据是小数据，再使用</a:t>
            </a:r>
            <a:r>
              <a:rPr lang="en-US" altLang="zh-CN" sz="1600" dirty="0"/>
              <a:t>Hive</a:t>
            </a:r>
            <a:r>
              <a:rPr lang="zh-CN" altLang="en-US" sz="1600" dirty="0"/>
              <a:t>开展分析效率如何呢？</a:t>
            </a:r>
          </a:p>
        </p:txBody>
      </p:sp>
      <p:sp>
        <p:nvSpPr>
          <p:cNvPr id="5" name="标题 4"/>
          <p:cNvSpPr>
            <a:spLocks noGrp="1"/>
          </p:cNvSpPr>
          <p:nvPr>
            <p:ph type="title"/>
          </p:nvPr>
        </p:nvSpPr>
        <p:spPr/>
        <p:txBody>
          <a:bodyPr/>
          <a:lstStyle/>
          <a:p>
            <a:r>
              <a:rPr lang="zh-CN" altLang="en-US" dirty="0"/>
              <a:t>体验</a:t>
            </a:r>
            <a:r>
              <a:rPr lang="en-US" altLang="zh-CN" dirty="0"/>
              <a:t>3</a:t>
            </a:r>
            <a:r>
              <a:rPr lang="zh-CN" altLang="en-US" dirty="0"/>
              <a:t>：使用</a:t>
            </a:r>
            <a:r>
              <a:rPr lang="en-US" altLang="zh-CN" dirty="0"/>
              <a:t>Hive</a:t>
            </a:r>
            <a:r>
              <a:rPr lang="zh-CN" altLang="en-US"/>
              <a:t>进行小数据分析</a:t>
            </a:r>
            <a:r>
              <a:rPr lang="zh-CN" altLang="en-US" dirty="0"/>
              <a:t>如何？</a:t>
            </a:r>
          </a:p>
        </p:txBody>
      </p:sp>
    </p:spTree>
    <p:extLst>
      <p:ext uri="{BB962C8B-B14F-4D97-AF65-F5344CB8AC3E}">
        <p14:creationId xmlns:p14="http://schemas.microsoft.com/office/powerpoint/2010/main" val="244606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pPr marL="0" indent="0">
              <a:buNone/>
            </a:pPr>
            <a:r>
              <a:rPr lang="zh-CN" altLang="en-US" sz="2000" b="1" dirty="0">
                <a:solidFill>
                  <a:srgbClr val="FF0000"/>
                </a:solidFill>
              </a:rPr>
              <a:t>可以，但是没必要</a:t>
            </a:r>
            <a:endParaRPr lang="zh-CN" altLang="en-US" dirty="0"/>
          </a:p>
          <a:p>
            <a:r>
              <a:rPr lang="en-US" altLang="zh-CN" dirty="0"/>
              <a:t>OLTP</a:t>
            </a:r>
            <a:r>
              <a:rPr lang="zh-CN" altLang="en-US" dirty="0"/>
              <a:t>系统的核心是面向业务，支持业务，支持事务。所有的业务操作可以分为读、写两种操作，一般来说</a:t>
            </a:r>
            <a:r>
              <a:rPr lang="zh-CN" altLang="en-US" dirty="0">
                <a:solidFill>
                  <a:srgbClr val="FF0000"/>
                </a:solidFill>
              </a:rPr>
              <a:t>读的压力明显大于写的压力</a:t>
            </a:r>
            <a:r>
              <a:rPr lang="zh-CN" altLang="en-US" dirty="0"/>
              <a:t>。如果在</a:t>
            </a:r>
            <a:r>
              <a:rPr lang="en-US" altLang="zh-CN" dirty="0"/>
              <a:t>OLTP</a:t>
            </a:r>
            <a:r>
              <a:rPr lang="zh-CN" altLang="en-US" dirty="0"/>
              <a:t>环境直接开展各种分析，有以下问题需要考虑：</a:t>
            </a:r>
          </a:p>
          <a:p>
            <a:pPr>
              <a:buFont typeface="Wingdings" panose="05000000000000000000" pitchFamily="2" charset="2"/>
              <a:buChar char="Ø"/>
            </a:pPr>
            <a:r>
              <a:rPr lang="zh-CN" altLang="en-US" dirty="0"/>
              <a:t>数据分析也是对数据进行读取操作，会让读取压力倍增；</a:t>
            </a:r>
          </a:p>
          <a:p>
            <a:pPr>
              <a:buFont typeface="Wingdings" panose="05000000000000000000" pitchFamily="2" charset="2"/>
              <a:buChar char="Ø"/>
            </a:pPr>
            <a:r>
              <a:rPr lang="en-US" altLang="zh-CN" dirty="0"/>
              <a:t>OLTP</a:t>
            </a:r>
            <a:r>
              <a:rPr lang="zh-CN" altLang="en-US" dirty="0"/>
              <a:t>仅存储数周或数月的数据；</a:t>
            </a:r>
          </a:p>
          <a:p>
            <a:pPr>
              <a:buFont typeface="Wingdings" panose="05000000000000000000" pitchFamily="2" charset="2"/>
              <a:buChar char="Ø"/>
            </a:pPr>
            <a:r>
              <a:rPr lang="zh-CN" altLang="en-US" dirty="0"/>
              <a:t>数据分散在不同系统不同表中，字段类型属性不统一；</a:t>
            </a:r>
          </a:p>
          <a:p>
            <a:endParaRPr lang="zh-CN" altLang="en-US" dirty="0"/>
          </a:p>
        </p:txBody>
      </p:sp>
      <p:sp>
        <p:nvSpPr>
          <p:cNvPr id="3" name="标题 2"/>
          <p:cNvSpPr>
            <a:spLocks noGrp="1"/>
          </p:cNvSpPr>
          <p:nvPr>
            <p:ph type="title"/>
          </p:nvPr>
        </p:nvSpPr>
        <p:spPr/>
        <p:txBody>
          <a:bodyPr/>
          <a:lstStyle/>
          <a:p>
            <a:r>
              <a:rPr lang="zh-CN" altLang="en-US" dirty="0"/>
              <a:t>数据仓库为何而来</a:t>
            </a:r>
          </a:p>
        </p:txBody>
      </p:sp>
      <p:sp>
        <p:nvSpPr>
          <p:cNvPr id="4" name="文本占位符 3"/>
          <p:cNvSpPr>
            <a:spLocks noGrp="1"/>
          </p:cNvSpPr>
          <p:nvPr>
            <p:ph type="body" sz="quarter" idx="10"/>
          </p:nvPr>
        </p:nvSpPr>
        <p:spPr/>
        <p:txBody>
          <a:bodyPr/>
          <a:lstStyle/>
          <a:p>
            <a:r>
              <a:rPr lang="en-US" altLang="zh-CN" dirty="0"/>
              <a:t>OLTP</a:t>
            </a:r>
            <a:r>
              <a:rPr lang="zh-CN" altLang="en-US" dirty="0"/>
              <a:t>环境开展分析可行吗？</a:t>
            </a:r>
          </a:p>
        </p:txBody>
      </p:sp>
    </p:spTree>
    <p:extLst>
      <p:ext uri="{BB962C8B-B14F-4D97-AF65-F5344CB8AC3E}">
        <p14:creationId xmlns:p14="http://schemas.microsoft.com/office/powerpoint/2010/main" val="19074175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之前我们创建好了一张表</a:t>
            </a:r>
            <a:r>
              <a:rPr lang="en-US" altLang="zh-CN" dirty="0"/>
              <a:t>t_user_1,</a:t>
            </a:r>
            <a:r>
              <a:rPr lang="zh-CN" altLang="en-US" dirty="0"/>
              <a:t>现在通过</a:t>
            </a:r>
            <a:r>
              <a:rPr lang="en-US" altLang="zh-CN" dirty="0"/>
              <a:t>Hive SQL</a:t>
            </a:r>
            <a:r>
              <a:rPr lang="zh-CN" altLang="en-US" dirty="0"/>
              <a:t>找出当中年龄大于</a:t>
            </a:r>
            <a:r>
              <a:rPr lang="en-US" altLang="zh-CN" dirty="0"/>
              <a:t>20</a:t>
            </a:r>
            <a:r>
              <a:rPr lang="zh-CN" altLang="en-US" dirty="0"/>
              <a:t>岁的有几个。</a:t>
            </a:r>
          </a:p>
        </p:txBody>
      </p:sp>
      <p:sp>
        <p:nvSpPr>
          <p:cNvPr id="4" name="标题 3"/>
          <p:cNvSpPr>
            <a:spLocks noGrp="1"/>
          </p:cNvSpPr>
          <p:nvPr>
            <p:ph type="title"/>
          </p:nvPr>
        </p:nvSpPr>
        <p:spPr/>
        <p:txBody>
          <a:bodyPr/>
          <a:lstStyle/>
          <a:p>
            <a:r>
              <a:rPr lang="zh-CN" altLang="en-US" dirty="0"/>
              <a:t>使用</a:t>
            </a:r>
            <a:r>
              <a:rPr lang="en-US" altLang="zh-CN" dirty="0"/>
              <a:t>Hive</a:t>
            </a:r>
            <a:r>
              <a:rPr lang="zh-CN" altLang="en-US" dirty="0"/>
              <a:t>进行小数据分析如何？</a:t>
            </a:r>
          </a:p>
        </p:txBody>
      </p:sp>
      <p:sp>
        <p:nvSpPr>
          <p:cNvPr id="5" name="文本占位符 4"/>
          <p:cNvSpPr>
            <a:spLocks noGrp="1"/>
          </p:cNvSpPr>
          <p:nvPr>
            <p:ph type="body" sz="quarter" idx="10"/>
          </p:nvPr>
        </p:nvSpPr>
        <p:spPr/>
        <p:txBody>
          <a:bodyPr/>
          <a:lstStyle/>
          <a:p>
            <a:r>
              <a:rPr lang="zh-CN" altLang="en-US" dirty="0"/>
              <a:t>过程</a:t>
            </a:r>
          </a:p>
        </p:txBody>
      </p:sp>
      <p:pic>
        <p:nvPicPr>
          <p:cNvPr id="7" name="图片 6"/>
          <p:cNvPicPr/>
          <p:nvPr/>
        </p:nvPicPr>
        <p:blipFill>
          <a:blip r:embed="rId2"/>
          <a:stretch>
            <a:fillRect/>
          </a:stretch>
        </p:blipFill>
        <p:spPr>
          <a:xfrm>
            <a:off x="3249295" y="3142615"/>
            <a:ext cx="5274310" cy="1487170"/>
          </a:xfrm>
          <a:prstGeom prst="rect">
            <a:avLst/>
          </a:prstGeom>
        </p:spPr>
      </p:pic>
    </p:spTree>
    <p:extLst>
      <p:ext uri="{BB962C8B-B14F-4D97-AF65-F5344CB8AC3E}">
        <p14:creationId xmlns:p14="http://schemas.microsoft.com/office/powerpoint/2010/main" val="12785527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发现又是通过</a:t>
            </a:r>
            <a:r>
              <a:rPr lang="en-US" altLang="zh-CN" dirty="0"/>
              <a:t>MapReduce</a:t>
            </a:r>
            <a:r>
              <a:rPr lang="zh-CN" altLang="en-US" dirty="0"/>
              <a:t>程序执行的数据查询功能。</a:t>
            </a:r>
          </a:p>
        </p:txBody>
      </p:sp>
      <p:sp>
        <p:nvSpPr>
          <p:cNvPr id="4" name="标题 3"/>
          <p:cNvSpPr>
            <a:spLocks noGrp="1"/>
          </p:cNvSpPr>
          <p:nvPr>
            <p:ph type="title"/>
          </p:nvPr>
        </p:nvSpPr>
        <p:spPr/>
        <p:txBody>
          <a:bodyPr/>
          <a:lstStyle/>
          <a:p>
            <a:r>
              <a:rPr lang="zh-CN" altLang="en-US" dirty="0"/>
              <a:t>使用</a:t>
            </a:r>
            <a:r>
              <a:rPr lang="en-US" altLang="zh-CN" dirty="0"/>
              <a:t>Hive</a:t>
            </a:r>
            <a:r>
              <a:rPr lang="zh-CN" altLang="en-US" dirty="0"/>
              <a:t>进行小数据分析如何？</a:t>
            </a:r>
          </a:p>
        </p:txBody>
      </p:sp>
      <p:sp>
        <p:nvSpPr>
          <p:cNvPr id="5" name="文本占位符 4"/>
          <p:cNvSpPr>
            <a:spLocks noGrp="1"/>
          </p:cNvSpPr>
          <p:nvPr>
            <p:ph type="body" sz="quarter" idx="10"/>
          </p:nvPr>
        </p:nvSpPr>
        <p:spPr/>
        <p:txBody>
          <a:bodyPr/>
          <a:lstStyle/>
          <a:p>
            <a:r>
              <a:rPr lang="zh-CN" altLang="en-US" dirty="0"/>
              <a:t>验证</a:t>
            </a:r>
          </a:p>
        </p:txBody>
      </p:sp>
      <p:sp>
        <p:nvSpPr>
          <p:cNvPr id="7" name="TextBox 3">
            <a:extLst>
              <a:ext uri="{FF2B5EF4-FFF2-40B4-BE49-F238E27FC236}">
                <a16:creationId xmlns:a16="http://schemas.microsoft.com/office/drawing/2014/main" id="{0C998B78-AB18-3C47-A1C7-25AE9A3A40B0}"/>
              </a:ext>
            </a:extLst>
          </p:cNvPr>
          <p:cNvSpPr txBox="1"/>
          <p:nvPr/>
        </p:nvSpPr>
        <p:spPr>
          <a:xfrm>
            <a:off x="3703102" y="2552734"/>
            <a:ext cx="4765153" cy="46166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执行查询操作</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select </a:t>
            </a:r>
            <a:r>
              <a:rPr lang="zh-CN" altLang="zh-CN" sz="1200" i="1" dirty="0">
                <a:solidFill>
                  <a:srgbClr val="080808"/>
                </a:solidFill>
                <a:latin typeface="Arial Unicode MS" panose="020B0604020202020204" pitchFamily="34" charset="-122"/>
                <a:ea typeface="JetBrains Mono"/>
              </a:rPr>
              <a:t>count</a:t>
            </a:r>
            <a:r>
              <a:rPr lang="zh-CN" altLang="zh-CN" sz="1200" dirty="0">
                <a:solidFill>
                  <a:srgbClr val="080808"/>
                </a:solidFill>
                <a:latin typeface="Arial Unicode MS" panose="020B0604020202020204" pitchFamily="34" charset="-122"/>
                <a:ea typeface="JetBrains Mono"/>
              </a:rPr>
              <a:t>(</a:t>
            </a:r>
            <a:r>
              <a:rPr lang="zh-CN" altLang="zh-CN" sz="1200" i="1" dirty="0">
                <a:solidFill>
                  <a:srgbClr val="080808"/>
                </a:solidFill>
                <a:latin typeface="Arial Unicode MS" panose="020B0604020202020204" pitchFamily="34" charset="-122"/>
                <a:ea typeface="JetBrains Mono"/>
              </a:rPr>
              <a:t>*</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from </a:t>
            </a:r>
            <a:r>
              <a:rPr lang="zh-CN" altLang="zh-CN" sz="1200" dirty="0">
                <a:solidFill>
                  <a:srgbClr val="080808"/>
                </a:solidFill>
                <a:latin typeface="Arial Unicode MS" panose="020B0604020202020204" pitchFamily="34" charset="-122"/>
                <a:ea typeface="JetBrains Mono"/>
              </a:rPr>
              <a:t>t_user_1 </a:t>
            </a:r>
            <a:r>
              <a:rPr lang="zh-CN" altLang="zh-CN" sz="1200" dirty="0">
                <a:solidFill>
                  <a:srgbClr val="0033B3"/>
                </a:solidFill>
                <a:latin typeface="Arial Unicode MS" panose="020B0604020202020204" pitchFamily="34" charset="-122"/>
                <a:ea typeface="JetBrains Mono"/>
              </a:rPr>
              <a:t>where </a:t>
            </a:r>
            <a:r>
              <a:rPr lang="zh-CN" altLang="zh-CN" sz="1200" dirty="0">
                <a:solidFill>
                  <a:srgbClr val="080808"/>
                </a:solidFill>
                <a:latin typeface="Arial Unicode MS" panose="020B0604020202020204" pitchFamily="34" charset="-122"/>
                <a:ea typeface="JetBrains Mono"/>
              </a:rPr>
              <a:t>age &gt; </a:t>
            </a:r>
            <a:r>
              <a:rPr lang="zh-CN" altLang="zh-CN" sz="1200" dirty="0">
                <a:solidFill>
                  <a:srgbClr val="1750EB"/>
                </a:solidFill>
                <a:latin typeface="Arial Unicode MS" panose="020B0604020202020204" pitchFamily="34" charset="-122"/>
                <a:ea typeface="JetBrains Mono"/>
              </a:rPr>
              <a:t>20</a:t>
            </a:r>
            <a:r>
              <a:rPr lang="zh-CN" altLang="zh-CN" sz="1200" dirty="0">
                <a:solidFill>
                  <a:srgbClr val="080808"/>
                </a:solidFill>
                <a:latin typeface="Arial Unicode MS" panose="020B0604020202020204" pitchFamily="34" charset="-122"/>
                <a:ea typeface="JetBrains Mono"/>
              </a:rPr>
              <a: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8" name="图片 7"/>
          <p:cNvPicPr/>
          <p:nvPr/>
        </p:nvPicPr>
        <p:blipFill>
          <a:blip r:embed="rId2"/>
          <a:stretch>
            <a:fillRect/>
          </a:stretch>
        </p:blipFill>
        <p:spPr>
          <a:xfrm>
            <a:off x="3091896" y="3743094"/>
            <a:ext cx="6390005" cy="2543405"/>
          </a:xfrm>
          <a:prstGeom prst="rect">
            <a:avLst/>
          </a:prstGeom>
        </p:spPr>
      </p:pic>
    </p:spTree>
    <p:extLst>
      <p:ext uri="{BB962C8B-B14F-4D97-AF65-F5344CB8AC3E}">
        <p14:creationId xmlns:p14="http://schemas.microsoft.com/office/powerpoint/2010/main" val="42003972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Hive</a:t>
            </a:r>
            <a:r>
              <a:rPr lang="zh-CN" altLang="en-US" dirty="0"/>
              <a:t>底层的确是通过</a:t>
            </a:r>
            <a:r>
              <a:rPr lang="en-US" altLang="zh-CN" dirty="0"/>
              <a:t>MapReduce</a:t>
            </a:r>
            <a:r>
              <a:rPr lang="zh-CN" altLang="en-US" dirty="0"/>
              <a:t>执行引擎来处理数据的</a:t>
            </a:r>
          </a:p>
          <a:p>
            <a:r>
              <a:rPr lang="zh-CN" altLang="en-US" dirty="0"/>
              <a:t>执行完一个</a:t>
            </a:r>
            <a:r>
              <a:rPr lang="en-US" altLang="zh-CN" dirty="0"/>
              <a:t>MapReduce</a:t>
            </a:r>
            <a:r>
              <a:rPr lang="zh-CN" altLang="en-US" dirty="0"/>
              <a:t>程序需要的时间不短</a:t>
            </a:r>
          </a:p>
          <a:p>
            <a:r>
              <a:rPr lang="zh-CN" altLang="en-US" dirty="0"/>
              <a:t>如果是小数据集，使用</a:t>
            </a:r>
            <a:r>
              <a:rPr lang="en-US" altLang="zh-CN" dirty="0"/>
              <a:t>hive</a:t>
            </a:r>
            <a:r>
              <a:rPr lang="zh-CN" altLang="en-US" dirty="0"/>
              <a:t>进行分析将得不偿失，延迟很高</a:t>
            </a:r>
          </a:p>
          <a:p>
            <a:r>
              <a:rPr lang="zh-CN" altLang="en-US" dirty="0"/>
              <a:t>如果是大数据集，使用</a:t>
            </a:r>
            <a:r>
              <a:rPr lang="en-US" altLang="zh-CN" dirty="0"/>
              <a:t>hive</a:t>
            </a:r>
            <a:r>
              <a:rPr lang="zh-CN" altLang="en-US" dirty="0"/>
              <a:t>进行分析，底层</a:t>
            </a:r>
            <a:r>
              <a:rPr lang="en-US" altLang="zh-CN" dirty="0"/>
              <a:t>MapReduce</a:t>
            </a:r>
            <a:r>
              <a:rPr lang="zh-CN" altLang="en-US" dirty="0"/>
              <a:t>分布式计算，很爽</a:t>
            </a:r>
          </a:p>
          <a:p>
            <a:endParaRPr lang="zh-CN" altLang="en-US" dirty="0"/>
          </a:p>
        </p:txBody>
      </p:sp>
      <p:sp>
        <p:nvSpPr>
          <p:cNvPr id="4" name="标题 3"/>
          <p:cNvSpPr>
            <a:spLocks noGrp="1"/>
          </p:cNvSpPr>
          <p:nvPr>
            <p:ph type="title"/>
          </p:nvPr>
        </p:nvSpPr>
        <p:spPr/>
        <p:txBody>
          <a:bodyPr/>
          <a:lstStyle/>
          <a:p>
            <a:r>
              <a:rPr lang="zh-CN" altLang="en-US" dirty="0"/>
              <a:t>使用</a:t>
            </a:r>
            <a:r>
              <a:rPr lang="en-US" altLang="zh-CN" dirty="0"/>
              <a:t>Hive</a:t>
            </a:r>
            <a:r>
              <a:rPr lang="zh-CN" altLang="en-US" dirty="0"/>
              <a:t>进行小数据分析如何？</a:t>
            </a:r>
          </a:p>
        </p:txBody>
      </p:sp>
      <p:sp>
        <p:nvSpPr>
          <p:cNvPr id="5" name="文本占位符 4"/>
          <p:cNvSpPr>
            <a:spLocks noGrp="1"/>
          </p:cNvSpPr>
          <p:nvPr>
            <p:ph type="body" sz="quarter" idx="10"/>
          </p:nvPr>
        </p:nvSpPr>
        <p:spPr/>
        <p:txBody>
          <a:bodyPr/>
          <a:lstStyle/>
          <a:p>
            <a:r>
              <a:rPr lang="zh-CN" altLang="en-US" dirty="0"/>
              <a:t>结论</a:t>
            </a:r>
          </a:p>
        </p:txBody>
      </p:sp>
    </p:spTree>
    <p:extLst>
      <p:ext uri="{BB962C8B-B14F-4D97-AF65-F5344CB8AC3E}">
        <p14:creationId xmlns:p14="http://schemas.microsoft.com/office/powerpoint/2010/main" val="37630182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zh-CN" altLang="en-US" dirty="0"/>
              <a:t>数据仓库基础理论</a:t>
            </a:r>
            <a:endParaRPr lang="en-US" altLang="zh-CN" dirty="0"/>
          </a:p>
          <a:p>
            <a:r>
              <a:rPr lang="en-US" altLang="zh-CN" dirty="0"/>
              <a:t>Apache Hive</a:t>
            </a:r>
            <a:r>
              <a:rPr lang="zh-CN" altLang="en-US" dirty="0"/>
              <a:t>架构组件</a:t>
            </a:r>
            <a:endParaRPr lang="en-US" altLang="zh-CN" dirty="0"/>
          </a:p>
          <a:p>
            <a:r>
              <a:rPr lang="en-US" altLang="zh-CN" dirty="0"/>
              <a:t>Apache Hive</a:t>
            </a:r>
            <a:r>
              <a:rPr lang="zh-CN" altLang="en-US" dirty="0"/>
              <a:t>安装部署</a:t>
            </a:r>
            <a:endParaRPr lang="en-US" altLang="zh-CN" dirty="0"/>
          </a:p>
          <a:p>
            <a:r>
              <a:rPr lang="zh-CN" altLang="en-US" dirty="0"/>
              <a:t>场景案例：</a:t>
            </a:r>
            <a:r>
              <a:rPr lang="en-US" altLang="zh-CN" dirty="0"/>
              <a:t>Apache Hive</a:t>
            </a:r>
            <a:r>
              <a:rPr lang="zh-CN" altLang="en-US" dirty="0"/>
              <a:t>初体验</a:t>
            </a:r>
            <a:endParaRPr lang="en-US" altLang="zh-CN" dirty="0"/>
          </a:p>
          <a:p>
            <a:pPr marL="0" indent="0">
              <a:buNone/>
            </a:pPr>
            <a:endParaRPr lang="zh-CN" altLang="en-US" dirty="0"/>
          </a:p>
        </p:txBody>
      </p:sp>
      <p:sp>
        <p:nvSpPr>
          <p:cNvPr id="4" name="标题 3">
            <a:extLst>
              <a:ext uri="{FF2B5EF4-FFF2-40B4-BE49-F238E27FC236}">
                <a16:creationId xmlns:a16="http://schemas.microsoft.com/office/drawing/2014/main" id="{A9F82B00-895D-5847-806D-43DBD78651D2}"/>
              </a:ext>
            </a:extLst>
          </p:cNvPr>
          <p:cNvSpPr>
            <a:spLocks noGrp="1"/>
          </p:cNvSpPr>
          <p:nvPr>
            <p:ph type="title"/>
          </p:nvPr>
        </p:nvSpPr>
        <p:spPr/>
        <p:txBody>
          <a:bodyPr/>
          <a:lstStyle/>
          <a:p>
            <a:r>
              <a:rPr kumimoji="1" lang="zh-CN" altLang="en-US" b="0" dirty="0"/>
              <a:t>数据仓库基础与</a:t>
            </a:r>
            <a:r>
              <a:rPr kumimoji="1" lang="en-US" altLang="zh-CN" b="0" dirty="0"/>
              <a:t>Apache Hive</a:t>
            </a:r>
            <a:r>
              <a:rPr kumimoji="1" lang="zh-CN" altLang="en-US" b="0" dirty="0"/>
              <a:t>入门</a:t>
            </a:r>
            <a:endParaRPr lang="zh-CN" altLang="en-US" b="0" dirty="0"/>
          </a:p>
        </p:txBody>
      </p:sp>
    </p:spTree>
    <p:extLst>
      <p:ext uri="{BB962C8B-B14F-4D97-AF65-F5344CB8AC3E}">
        <p14:creationId xmlns:p14="http://schemas.microsoft.com/office/powerpoint/2010/main" val="192021316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B5EC2059-C43B-E74C-9676-118DAF47C657}"/>
              </a:ext>
            </a:extLst>
          </p:cNvPr>
          <p:cNvSpPr>
            <a:spLocks noGrp="1"/>
          </p:cNvSpPr>
          <p:nvPr>
            <p:ph type="body" sz="quarter" idx="10"/>
          </p:nvPr>
        </p:nvSpPr>
        <p:spPr/>
        <p:txBody>
          <a:bodyPr/>
          <a:lstStyle/>
          <a:p>
            <a:r>
              <a:rPr kumimoji="1" lang="zh-CN" altLang="en-US" dirty="0"/>
              <a:t>掌握数据仓库概念、起源</a:t>
            </a:r>
            <a:endParaRPr kumimoji="1" lang="en-US" altLang="zh-CN" dirty="0"/>
          </a:p>
          <a:p>
            <a:r>
              <a:rPr kumimoji="1" lang="zh-CN" altLang="en-US" dirty="0"/>
              <a:t>理解数据仓库主要特征</a:t>
            </a:r>
            <a:endParaRPr kumimoji="1" lang="en-US" altLang="zh-CN" dirty="0"/>
          </a:p>
          <a:p>
            <a:r>
              <a:rPr kumimoji="1" lang="zh-CN" altLang="en-US" dirty="0"/>
              <a:t>掌握数据仓库分层架构</a:t>
            </a:r>
            <a:endParaRPr kumimoji="1" lang="en-US" altLang="zh-CN" dirty="0"/>
          </a:p>
          <a:p>
            <a:r>
              <a:rPr kumimoji="1" lang="zh-CN" altLang="en-US" dirty="0"/>
              <a:t>掌握</a:t>
            </a:r>
            <a:r>
              <a:rPr kumimoji="1" lang="en-US" altLang="zh-CN" dirty="0"/>
              <a:t>Apache Hive</a:t>
            </a:r>
            <a:r>
              <a:rPr kumimoji="1" lang="zh-CN" altLang="en-US" dirty="0"/>
              <a:t>架构、组件、数据模型</a:t>
            </a:r>
            <a:endParaRPr kumimoji="1" lang="en-US" altLang="zh-CN" dirty="0"/>
          </a:p>
          <a:p>
            <a:r>
              <a:rPr kumimoji="1" lang="zh-CN" altLang="en-US" dirty="0"/>
              <a:t>掌握</a:t>
            </a:r>
            <a:r>
              <a:rPr kumimoji="1" lang="en-US" altLang="zh-CN" dirty="0"/>
              <a:t>Apache Hive</a:t>
            </a:r>
            <a:r>
              <a:rPr kumimoji="1" lang="zh-CN" altLang="en-US" dirty="0"/>
              <a:t>元数据</a:t>
            </a:r>
            <a:endParaRPr kumimoji="1" lang="en-US" altLang="zh-CN" dirty="0"/>
          </a:p>
          <a:p>
            <a:r>
              <a:rPr kumimoji="1" lang="zh-CN" altLang="en-US" dirty="0"/>
              <a:t>掌握</a:t>
            </a:r>
            <a:r>
              <a:rPr kumimoji="1" lang="en-US" altLang="zh-CN" dirty="0"/>
              <a:t>Apache Hive</a:t>
            </a:r>
            <a:r>
              <a:rPr kumimoji="1" lang="zh-CN" altLang="en-US" dirty="0"/>
              <a:t>安装部署方式</a:t>
            </a:r>
            <a:endParaRPr kumimoji="1" lang="en-US" altLang="zh-CN" dirty="0"/>
          </a:p>
          <a:p>
            <a:r>
              <a:rPr kumimoji="1" lang="zh-CN" altLang="en-US" dirty="0"/>
              <a:t>掌握</a:t>
            </a:r>
            <a:r>
              <a:rPr kumimoji="1" lang="en-US" altLang="zh-CN" dirty="0"/>
              <a:t>Apache Hive</a:t>
            </a:r>
            <a:r>
              <a:rPr kumimoji="1" lang="zh-CN" altLang="en-US" dirty="0"/>
              <a:t>客户端使用</a:t>
            </a:r>
            <a:endParaRPr kumimoji="1" lang="en-US" altLang="zh-CN" dirty="0"/>
          </a:p>
          <a:p>
            <a:r>
              <a:rPr lang="zh-CN" altLang="en-US" dirty="0"/>
              <a:t>理解</a:t>
            </a:r>
            <a:r>
              <a:rPr lang="en-US" altLang="zh-CN" dirty="0"/>
              <a:t>Apache Hive</a:t>
            </a:r>
            <a:r>
              <a:rPr lang="zh-CN" altLang="en-US" dirty="0"/>
              <a:t>软件定位</a:t>
            </a:r>
          </a:p>
          <a:p>
            <a:endParaRPr lang="zh-CN" altLang="en-US" dirty="0"/>
          </a:p>
        </p:txBody>
      </p:sp>
      <p:sp>
        <p:nvSpPr>
          <p:cNvPr id="4" name="标题 3">
            <a:extLst>
              <a:ext uri="{FF2B5EF4-FFF2-40B4-BE49-F238E27FC236}">
                <a16:creationId xmlns:a16="http://schemas.microsoft.com/office/drawing/2014/main" id="{F29EDBEC-5E42-F040-B63A-408C1ED4A9F6}"/>
              </a:ext>
            </a:extLst>
          </p:cNvPr>
          <p:cNvSpPr>
            <a:spLocks noGrp="1"/>
          </p:cNvSpPr>
          <p:nvPr>
            <p:ph type="title"/>
          </p:nvPr>
        </p:nvSpPr>
        <p:spPr/>
        <p:txBody>
          <a:bodyPr/>
          <a:lstStyle/>
          <a:p>
            <a:r>
              <a:rPr lang="zh-CN" altLang="en-US" b="0" dirty="0">
                <a:solidFill>
                  <a:srgbClr val="595959"/>
                </a:solidFill>
                <a:latin typeface="Alibaba PuHuiTi M" pitchFamily="18" charset="-122"/>
                <a:ea typeface="Alibaba PuHuiTi M" pitchFamily="18" charset="-122"/>
                <a:cs typeface="Alibaba PuHuiTi M" pitchFamily="18" charset="-122"/>
              </a:rPr>
              <a:t>数据仓库基础与</a:t>
            </a:r>
            <a:r>
              <a:rPr lang="en-US" altLang="zh-CN" b="0" dirty="0">
                <a:solidFill>
                  <a:srgbClr val="595959"/>
                </a:solidFill>
                <a:latin typeface="Alibaba PuHuiTi M" pitchFamily="18" charset="-122"/>
                <a:ea typeface="Alibaba PuHuiTi M" pitchFamily="18" charset="-122"/>
                <a:cs typeface="Alibaba PuHuiTi M" pitchFamily="18" charset="-122"/>
              </a:rPr>
              <a:t>Apache Hive</a:t>
            </a:r>
            <a:r>
              <a:rPr lang="zh-CN" altLang="en-US" b="0" dirty="0">
                <a:solidFill>
                  <a:srgbClr val="595959"/>
                </a:solidFill>
                <a:latin typeface="Alibaba PuHuiTi M" pitchFamily="18" charset="-122"/>
                <a:ea typeface="Alibaba PuHuiTi M" pitchFamily="18" charset="-122"/>
                <a:cs typeface="Alibaba PuHuiTi M" pitchFamily="18" charset="-122"/>
              </a:rPr>
              <a:t>入门</a:t>
            </a:r>
            <a:endParaRPr lang="zh-CN" altLang="en-US" b="0" dirty="0"/>
          </a:p>
        </p:txBody>
      </p:sp>
    </p:spTree>
    <p:extLst>
      <p:ext uri="{BB962C8B-B14F-4D97-AF65-F5344CB8AC3E}">
        <p14:creationId xmlns:p14="http://schemas.microsoft.com/office/powerpoint/2010/main" val="28928224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645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当分析所涉及数据规模较小的时候，在业务低峰期时可以在</a:t>
            </a:r>
            <a:r>
              <a:rPr lang="en-US" altLang="zh-CN" dirty="0"/>
              <a:t>OLTP</a:t>
            </a:r>
            <a:r>
              <a:rPr lang="zh-CN" altLang="en-US" dirty="0"/>
              <a:t>系统上开展直接分析。但是</a:t>
            </a:r>
            <a:r>
              <a:rPr lang="zh-CN" altLang="en-US" dirty="0">
                <a:solidFill>
                  <a:srgbClr val="FF0000"/>
                </a:solidFill>
              </a:rPr>
              <a:t>为了更好的进行各种规模的数据分析，同时也不影响</a:t>
            </a:r>
            <a:r>
              <a:rPr lang="en-US" altLang="zh-CN" dirty="0">
                <a:solidFill>
                  <a:srgbClr val="FF0000"/>
                </a:solidFill>
              </a:rPr>
              <a:t>OLTP</a:t>
            </a:r>
            <a:r>
              <a:rPr lang="zh-CN" altLang="en-US" dirty="0">
                <a:solidFill>
                  <a:srgbClr val="FF0000"/>
                </a:solidFill>
              </a:rPr>
              <a:t>系统运行，此时需要构建一个集成统一的数据分析平台</a:t>
            </a:r>
            <a:r>
              <a:rPr lang="zh-CN" altLang="en-US" dirty="0"/>
              <a:t>。</a:t>
            </a:r>
          </a:p>
          <a:p>
            <a:r>
              <a:rPr lang="zh-CN" altLang="en-US" dirty="0"/>
              <a:t>该平台的目的很简单：</a:t>
            </a:r>
            <a:r>
              <a:rPr lang="zh-CN" altLang="en-US" b="1" dirty="0"/>
              <a:t>面向分析，支持分析</a:t>
            </a:r>
            <a:r>
              <a:rPr lang="zh-CN" altLang="en-US" dirty="0"/>
              <a:t>，并且和</a:t>
            </a:r>
            <a:r>
              <a:rPr lang="en-US" altLang="zh-CN" dirty="0"/>
              <a:t>OLTP</a:t>
            </a:r>
            <a:r>
              <a:rPr lang="zh-CN" altLang="en-US" dirty="0"/>
              <a:t>系统解耦合。</a:t>
            </a:r>
          </a:p>
          <a:p>
            <a:r>
              <a:rPr lang="zh-CN" altLang="en-US" dirty="0"/>
              <a:t>基于这种需求，数据仓库的雏形开始在企业中出现了。</a:t>
            </a:r>
          </a:p>
          <a:p>
            <a:endParaRPr lang="zh-CN" altLang="en-US" dirty="0"/>
          </a:p>
        </p:txBody>
      </p:sp>
      <p:sp>
        <p:nvSpPr>
          <p:cNvPr id="3" name="标题 2"/>
          <p:cNvSpPr>
            <a:spLocks noGrp="1"/>
          </p:cNvSpPr>
          <p:nvPr>
            <p:ph type="title"/>
          </p:nvPr>
        </p:nvSpPr>
        <p:spPr/>
        <p:txBody>
          <a:bodyPr/>
          <a:lstStyle/>
          <a:p>
            <a:r>
              <a:rPr lang="zh-CN" altLang="en-US" dirty="0"/>
              <a:t>数据仓库为何而来</a:t>
            </a:r>
          </a:p>
        </p:txBody>
      </p:sp>
      <p:sp>
        <p:nvSpPr>
          <p:cNvPr id="4" name="文本占位符 3"/>
          <p:cNvSpPr>
            <a:spLocks noGrp="1"/>
          </p:cNvSpPr>
          <p:nvPr>
            <p:ph type="body" sz="quarter" idx="10"/>
          </p:nvPr>
        </p:nvSpPr>
        <p:spPr/>
        <p:txBody>
          <a:bodyPr/>
          <a:lstStyle/>
          <a:p>
            <a:r>
              <a:rPr lang="en-US" altLang="zh-CN" dirty="0"/>
              <a:t>OLTP</a:t>
            </a:r>
            <a:r>
              <a:rPr lang="zh-CN" altLang="en-US" dirty="0"/>
              <a:t>环境开展分析可行吗？</a:t>
            </a:r>
          </a:p>
        </p:txBody>
      </p:sp>
    </p:spTree>
    <p:extLst>
      <p:ext uri="{BB962C8B-B14F-4D97-AF65-F5344CB8AC3E}">
        <p14:creationId xmlns:p14="http://schemas.microsoft.com/office/powerpoint/2010/main" val="918859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圆角矩形 69"/>
          <p:cNvSpPr/>
          <p:nvPr/>
        </p:nvSpPr>
        <p:spPr>
          <a:xfrm>
            <a:off x="5567882" y="4130031"/>
            <a:ext cx="2612313" cy="227831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69" name="圆角矩形 68"/>
          <p:cNvSpPr/>
          <p:nvPr/>
        </p:nvSpPr>
        <p:spPr>
          <a:xfrm>
            <a:off x="805757" y="2870332"/>
            <a:ext cx="2812876" cy="3854487"/>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 name="文本占位符 1"/>
          <p:cNvSpPr>
            <a:spLocks noGrp="1"/>
          </p:cNvSpPr>
          <p:nvPr>
            <p:ph type="body" sz="quarter" idx="11"/>
          </p:nvPr>
        </p:nvSpPr>
        <p:spPr/>
        <p:txBody>
          <a:bodyPr/>
          <a:lstStyle/>
          <a:p>
            <a:r>
              <a:rPr lang="zh-CN" altLang="zh-CN" dirty="0"/>
              <a:t>如数仓定义所说</a:t>
            </a:r>
            <a:r>
              <a:rPr lang="en-US" altLang="zh-CN" dirty="0"/>
              <a:t>,</a:t>
            </a:r>
            <a:r>
              <a:rPr lang="zh-CN" altLang="zh-CN" dirty="0"/>
              <a:t>数仓是一个用于存储、分析、报告的数据系统，目的是构建面向分析的集成化数据环境。我们把这种</a:t>
            </a:r>
            <a:r>
              <a:rPr lang="zh-CN" altLang="zh-CN" dirty="0">
                <a:solidFill>
                  <a:srgbClr val="FF0000"/>
                </a:solidFill>
              </a:rPr>
              <a:t>面向分析、支持分析的系统称之为</a:t>
            </a:r>
            <a:r>
              <a:rPr lang="en-US" altLang="zh-CN" dirty="0">
                <a:solidFill>
                  <a:srgbClr val="FF0000"/>
                </a:solidFill>
              </a:rPr>
              <a:t>OLAP</a:t>
            </a:r>
            <a:r>
              <a:rPr lang="zh-CN" altLang="zh-CN" dirty="0">
                <a:solidFill>
                  <a:srgbClr val="FF0000"/>
                </a:solidFill>
              </a:rPr>
              <a:t>（联机分析处理）系统</a:t>
            </a:r>
            <a:r>
              <a:rPr lang="zh-CN" altLang="zh-CN" dirty="0"/>
              <a:t>。数据仓库是</a:t>
            </a:r>
            <a:r>
              <a:rPr lang="en-US" altLang="zh-CN" dirty="0"/>
              <a:t>OLAP</a:t>
            </a:r>
            <a:r>
              <a:rPr lang="zh-CN" altLang="zh-CN" dirty="0"/>
              <a:t>一种。</a:t>
            </a:r>
          </a:p>
          <a:p>
            <a:r>
              <a:rPr lang="zh-CN" altLang="zh-CN" dirty="0"/>
              <a:t>中国人寿保险公司就可以基于分析决策需求，构建数仓平台。</a:t>
            </a:r>
          </a:p>
          <a:p>
            <a:endParaRPr lang="zh-CN" altLang="en-US" dirty="0"/>
          </a:p>
        </p:txBody>
      </p:sp>
      <p:sp>
        <p:nvSpPr>
          <p:cNvPr id="3" name="标题 2"/>
          <p:cNvSpPr>
            <a:spLocks noGrp="1"/>
          </p:cNvSpPr>
          <p:nvPr>
            <p:ph type="title"/>
          </p:nvPr>
        </p:nvSpPr>
        <p:spPr/>
        <p:txBody>
          <a:bodyPr/>
          <a:lstStyle/>
          <a:p>
            <a:r>
              <a:rPr lang="zh-CN" altLang="en-US" dirty="0"/>
              <a:t>数据仓库为何而来</a:t>
            </a:r>
          </a:p>
        </p:txBody>
      </p:sp>
      <p:sp>
        <p:nvSpPr>
          <p:cNvPr id="4" name="文本占位符 3"/>
          <p:cNvSpPr>
            <a:spLocks noGrp="1"/>
          </p:cNvSpPr>
          <p:nvPr>
            <p:ph type="body" sz="quarter" idx="10"/>
          </p:nvPr>
        </p:nvSpPr>
        <p:spPr/>
        <p:txBody>
          <a:bodyPr/>
          <a:lstStyle/>
          <a:p>
            <a:r>
              <a:rPr lang="zh-CN" altLang="en-US" dirty="0"/>
              <a:t>数据仓库的构建</a:t>
            </a:r>
          </a:p>
        </p:txBody>
      </p:sp>
      <p:sp>
        <p:nvSpPr>
          <p:cNvPr id="37" name="圆角矩形 36"/>
          <p:cNvSpPr/>
          <p:nvPr/>
        </p:nvSpPr>
        <p:spPr>
          <a:xfrm>
            <a:off x="5075612" y="2879177"/>
            <a:ext cx="3575715" cy="53036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dirty="0"/>
              <a:t>     </a:t>
            </a:r>
            <a:r>
              <a:rPr lang="zh-CN" altLang="zh-CN" dirty="0"/>
              <a:t>中国人寿保险（集团）公司</a:t>
            </a:r>
            <a:endParaRPr lang="zh-CN" altLang="en-US" dirty="0"/>
          </a:p>
        </p:txBody>
      </p:sp>
      <p:sp>
        <p:nvSpPr>
          <p:cNvPr id="39" name="圆柱形 38"/>
          <p:cNvSpPr/>
          <p:nvPr/>
        </p:nvSpPr>
        <p:spPr>
          <a:xfrm>
            <a:off x="2428623" y="3243991"/>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a:t>人寿险</a:t>
            </a:r>
            <a:endParaRPr lang="zh-CN" altLang="en-US" dirty="0"/>
          </a:p>
        </p:txBody>
      </p:sp>
      <p:sp>
        <p:nvSpPr>
          <p:cNvPr id="40" name="圆柱形 39"/>
          <p:cNvSpPr/>
          <p:nvPr/>
        </p:nvSpPr>
        <p:spPr>
          <a:xfrm>
            <a:off x="2428623" y="4130030"/>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dirty="0"/>
              <a:t>财 险</a:t>
            </a:r>
          </a:p>
        </p:txBody>
      </p:sp>
      <p:sp>
        <p:nvSpPr>
          <p:cNvPr id="41" name="圆柱形 40"/>
          <p:cNvSpPr/>
          <p:nvPr/>
        </p:nvSpPr>
        <p:spPr>
          <a:xfrm>
            <a:off x="2410017" y="5069370"/>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a:t>车 险</a:t>
            </a:r>
            <a:endParaRPr lang="zh-CN" altLang="en-US" dirty="0"/>
          </a:p>
        </p:txBody>
      </p:sp>
      <p:sp>
        <p:nvSpPr>
          <p:cNvPr id="42" name="圆柱形 41"/>
          <p:cNvSpPr/>
          <p:nvPr/>
        </p:nvSpPr>
        <p:spPr>
          <a:xfrm>
            <a:off x="2410017" y="5890052"/>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a:t>养老险</a:t>
            </a:r>
            <a:endParaRPr lang="zh-CN" altLang="en-US" dirty="0"/>
          </a:p>
        </p:txBody>
      </p:sp>
      <p:sp>
        <p:nvSpPr>
          <p:cNvPr id="47" name="圆角矩形 46"/>
          <p:cNvSpPr/>
          <p:nvPr/>
        </p:nvSpPr>
        <p:spPr>
          <a:xfrm>
            <a:off x="5778153" y="4538953"/>
            <a:ext cx="2118574" cy="102869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48" name="文本框 47"/>
          <p:cNvSpPr txBox="1"/>
          <p:nvPr/>
        </p:nvSpPr>
        <p:spPr>
          <a:xfrm>
            <a:off x="6251450" y="4141362"/>
            <a:ext cx="1551904" cy="303160"/>
          </a:xfrm>
          <a:prstGeom prst="rect">
            <a:avLst/>
          </a:prstGeom>
          <a:noFill/>
        </p:spPr>
        <p:txBody>
          <a:bodyPr wrap="square" rtlCol="0">
            <a:spAutoFit/>
          </a:bodyPr>
          <a:lstStyle/>
          <a:p>
            <a:r>
              <a:rPr lang="zh-CN" altLang="en-US" dirty="0"/>
              <a:t>数据仓库</a:t>
            </a:r>
          </a:p>
        </p:txBody>
      </p:sp>
      <p:sp>
        <p:nvSpPr>
          <p:cNvPr id="49" name="六边形 48"/>
          <p:cNvSpPr/>
          <p:nvPr/>
        </p:nvSpPr>
        <p:spPr>
          <a:xfrm>
            <a:off x="6080805" y="4717380"/>
            <a:ext cx="341290" cy="304455"/>
          </a:xfrm>
          <a:prstGeom prst="hexag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0" name="六边形 49"/>
          <p:cNvSpPr/>
          <p:nvPr/>
        </p:nvSpPr>
        <p:spPr>
          <a:xfrm>
            <a:off x="6595961" y="5124601"/>
            <a:ext cx="341290" cy="304455"/>
          </a:xfrm>
          <a:prstGeom prst="hexag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1" name="六边形 50"/>
          <p:cNvSpPr/>
          <p:nvPr/>
        </p:nvSpPr>
        <p:spPr>
          <a:xfrm>
            <a:off x="7063093" y="4697241"/>
            <a:ext cx="341290" cy="304455"/>
          </a:xfrm>
          <a:prstGeom prst="hexag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2" name="文本框 51"/>
          <p:cNvSpPr txBox="1"/>
          <p:nvPr/>
        </p:nvSpPr>
        <p:spPr>
          <a:xfrm>
            <a:off x="5810897" y="4752974"/>
            <a:ext cx="1152659" cy="246221"/>
          </a:xfrm>
          <a:prstGeom prst="rect">
            <a:avLst/>
          </a:prstGeom>
          <a:noFill/>
        </p:spPr>
        <p:txBody>
          <a:bodyPr wrap="square" rtlCol="0">
            <a:spAutoFit/>
          </a:bodyPr>
          <a:lstStyle/>
          <a:p>
            <a:r>
              <a:rPr lang="zh-CN" altLang="en-US" sz="1000" dirty="0"/>
              <a:t>主题：客户</a:t>
            </a:r>
          </a:p>
        </p:txBody>
      </p:sp>
      <p:sp>
        <p:nvSpPr>
          <p:cNvPr id="53" name="文本框 52"/>
          <p:cNvSpPr txBox="1"/>
          <p:nvPr/>
        </p:nvSpPr>
        <p:spPr>
          <a:xfrm>
            <a:off x="6322557" y="5171633"/>
            <a:ext cx="1081826" cy="246221"/>
          </a:xfrm>
          <a:prstGeom prst="rect">
            <a:avLst/>
          </a:prstGeom>
          <a:noFill/>
        </p:spPr>
        <p:txBody>
          <a:bodyPr wrap="square" rtlCol="0">
            <a:spAutoFit/>
          </a:bodyPr>
          <a:lstStyle/>
          <a:p>
            <a:r>
              <a:rPr lang="zh-CN" altLang="en-US" sz="1000" dirty="0"/>
              <a:t>主题</a:t>
            </a:r>
            <a:r>
              <a:rPr lang="en-US" altLang="zh-CN" sz="1000" dirty="0"/>
              <a:t>:</a:t>
            </a:r>
            <a:r>
              <a:rPr lang="zh-CN" altLang="en-US" sz="1000" dirty="0"/>
              <a:t>保险理赔</a:t>
            </a:r>
          </a:p>
        </p:txBody>
      </p:sp>
      <p:sp>
        <p:nvSpPr>
          <p:cNvPr id="54" name="文本框 53"/>
          <p:cNvSpPr txBox="1"/>
          <p:nvPr/>
        </p:nvSpPr>
        <p:spPr>
          <a:xfrm>
            <a:off x="6835887" y="4717380"/>
            <a:ext cx="839727" cy="246221"/>
          </a:xfrm>
          <a:prstGeom prst="rect">
            <a:avLst/>
          </a:prstGeom>
          <a:noFill/>
        </p:spPr>
        <p:txBody>
          <a:bodyPr wrap="square" rtlCol="0">
            <a:spAutoFit/>
          </a:bodyPr>
          <a:lstStyle/>
          <a:p>
            <a:r>
              <a:rPr lang="zh-CN" altLang="en-US" sz="1000" dirty="0"/>
              <a:t>主题：承保</a:t>
            </a:r>
          </a:p>
        </p:txBody>
      </p:sp>
      <p:cxnSp>
        <p:nvCxnSpPr>
          <p:cNvPr id="55" name="直接箭头连接符 54"/>
          <p:cNvCxnSpPr/>
          <p:nvPr/>
        </p:nvCxnSpPr>
        <p:spPr>
          <a:xfrm>
            <a:off x="3334790" y="3786625"/>
            <a:ext cx="2435130" cy="1314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3324417" y="4697241"/>
            <a:ext cx="2464193" cy="439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3345619" y="5124601"/>
            <a:ext cx="2307596" cy="535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3386304" y="5117937"/>
            <a:ext cx="2432534" cy="1454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3577919" y="4546441"/>
            <a:ext cx="4443670" cy="646331"/>
          </a:xfrm>
          <a:prstGeom prst="rect">
            <a:avLst/>
          </a:prstGeom>
          <a:noFill/>
        </p:spPr>
        <p:txBody>
          <a:bodyPr wrap="square" rtlCol="0">
            <a:spAutoFit/>
          </a:bodyPr>
          <a:lstStyle/>
          <a:p>
            <a:r>
              <a:rPr lang="en-US" altLang="zh-CN" dirty="0"/>
              <a:t>ETL</a:t>
            </a:r>
          </a:p>
          <a:p>
            <a:r>
              <a:rPr lang="zh-CN" altLang="en-US" dirty="0"/>
              <a:t>抽取、转换、加载</a:t>
            </a:r>
          </a:p>
        </p:txBody>
      </p:sp>
      <p:sp>
        <p:nvSpPr>
          <p:cNvPr id="60" name="云形标注 59"/>
          <p:cNvSpPr/>
          <p:nvPr/>
        </p:nvSpPr>
        <p:spPr>
          <a:xfrm>
            <a:off x="9035981" y="4424427"/>
            <a:ext cx="1448873" cy="1078347"/>
          </a:xfrm>
          <a:prstGeom prst="cloudCallo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61" name="文本框 60"/>
          <p:cNvSpPr txBox="1"/>
          <p:nvPr/>
        </p:nvSpPr>
        <p:spPr>
          <a:xfrm>
            <a:off x="9168330" y="4712253"/>
            <a:ext cx="1436363" cy="646331"/>
          </a:xfrm>
          <a:prstGeom prst="rect">
            <a:avLst/>
          </a:prstGeom>
          <a:noFill/>
        </p:spPr>
        <p:txBody>
          <a:bodyPr wrap="square" rtlCol="0">
            <a:spAutoFit/>
          </a:bodyPr>
          <a:lstStyle/>
          <a:p>
            <a:r>
              <a:rPr lang="zh-CN" altLang="en-US" dirty="0"/>
              <a:t>数据报表</a:t>
            </a:r>
            <a:endParaRPr lang="en-US" altLang="zh-CN" dirty="0"/>
          </a:p>
          <a:p>
            <a:r>
              <a:rPr lang="zh-CN" altLang="en-US" dirty="0"/>
              <a:t>可视化看板</a:t>
            </a:r>
          </a:p>
        </p:txBody>
      </p:sp>
      <p:sp>
        <p:nvSpPr>
          <p:cNvPr id="63" name="文本框 62"/>
          <p:cNvSpPr txBox="1"/>
          <p:nvPr/>
        </p:nvSpPr>
        <p:spPr>
          <a:xfrm>
            <a:off x="5769920" y="5697372"/>
            <a:ext cx="2831503" cy="646331"/>
          </a:xfrm>
          <a:prstGeom prst="rect">
            <a:avLst/>
          </a:prstGeom>
          <a:noFill/>
        </p:spPr>
        <p:txBody>
          <a:bodyPr wrap="square" rtlCol="0">
            <a:spAutoFit/>
          </a:bodyPr>
          <a:lstStyle/>
          <a:p>
            <a:r>
              <a:rPr lang="en-US" altLang="zh-CN" dirty="0"/>
              <a:t>OLAP</a:t>
            </a:r>
            <a:r>
              <a:rPr lang="zh-CN" altLang="en-US" dirty="0"/>
              <a:t>系统</a:t>
            </a:r>
            <a:endParaRPr lang="en-US" altLang="zh-CN" dirty="0"/>
          </a:p>
          <a:p>
            <a:r>
              <a:rPr lang="zh-CN" altLang="en-US" dirty="0"/>
              <a:t>面向分析、支持分析</a:t>
            </a:r>
          </a:p>
        </p:txBody>
      </p:sp>
      <p:sp>
        <p:nvSpPr>
          <p:cNvPr id="64" name="文本框 63"/>
          <p:cNvSpPr txBox="1"/>
          <p:nvPr/>
        </p:nvSpPr>
        <p:spPr>
          <a:xfrm>
            <a:off x="969823" y="4260531"/>
            <a:ext cx="1147999" cy="1477328"/>
          </a:xfrm>
          <a:prstGeom prst="rect">
            <a:avLst/>
          </a:prstGeom>
          <a:noFill/>
        </p:spPr>
        <p:txBody>
          <a:bodyPr wrap="square" rtlCol="0">
            <a:spAutoFit/>
          </a:bodyPr>
          <a:lstStyle/>
          <a:p>
            <a:r>
              <a:rPr lang="en-US" altLang="zh-CN" dirty="0"/>
              <a:t>OLTP</a:t>
            </a:r>
            <a:r>
              <a:rPr lang="zh-CN" altLang="en-US" dirty="0"/>
              <a:t>系统</a:t>
            </a:r>
            <a:endParaRPr lang="en-US" altLang="zh-CN" dirty="0"/>
          </a:p>
          <a:p>
            <a:endParaRPr lang="en-US" altLang="zh-CN" dirty="0"/>
          </a:p>
          <a:p>
            <a:r>
              <a:rPr lang="zh-CN" altLang="en-US" dirty="0"/>
              <a:t>面向业务支持事务</a:t>
            </a:r>
          </a:p>
          <a:p>
            <a:endParaRPr lang="zh-CN" altLang="en-US" dirty="0"/>
          </a:p>
        </p:txBody>
      </p:sp>
      <p:sp>
        <p:nvSpPr>
          <p:cNvPr id="65" name="笑脸 64"/>
          <p:cNvSpPr/>
          <p:nvPr/>
        </p:nvSpPr>
        <p:spPr>
          <a:xfrm>
            <a:off x="9502839" y="3401809"/>
            <a:ext cx="515155" cy="521594"/>
          </a:xfrm>
          <a:prstGeom prst="smileyFac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66" name="直接箭头连接符 65"/>
          <p:cNvCxnSpPr>
            <a:stCxn id="60" idx="3"/>
            <a:endCxn id="65" idx="4"/>
          </p:cNvCxnSpPr>
          <p:nvPr/>
        </p:nvCxnSpPr>
        <p:spPr>
          <a:xfrm flipH="1" flipV="1">
            <a:off x="9760417" y="3923403"/>
            <a:ext cx="1" cy="562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7896727" y="5053302"/>
            <a:ext cx="119077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9886512" y="4070477"/>
            <a:ext cx="1224760" cy="303160"/>
          </a:xfrm>
          <a:prstGeom prst="rect">
            <a:avLst/>
          </a:prstGeom>
          <a:noFill/>
        </p:spPr>
        <p:txBody>
          <a:bodyPr wrap="square" rtlCol="0">
            <a:spAutoFit/>
          </a:bodyPr>
          <a:lstStyle/>
          <a:p>
            <a:r>
              <a:rPr lang="zh-CN" altLang="en-US" dirty="0"/>
              <a:t>支撑决策</a:t>
            </a:r>
          </a:p>
        </p:txBody>
      </p:sp>
      <p:sp>
        <p:nvSpPr>
          <p:cNvPr id="71" name="文本框 70"/>
          <p:cNvSpPr txBox="1"/>
          <p:nvPr/>
        </p:nvSpPr>
        <p:spPr>
          <a:xfrm>
            <a:off x="2366420" y="2891911"/>
            <a:ext cx="1551904" cy="369332"/>
          </a:xfrm>
          <a:prstGeom prst="rect">
            <a:avLst/>
          </a:prstGeom>
          <a:noFill/>
        </p:spPr>
        <p:txBody>
          <a:bodyPr wrap="square" rtlCol="0">
            <a:spAutoFit/>
          </a:bodyPr>
          <a:lstStyle/>
          <a:p>
            <a:r>
              <a:rPr lang="en-US" altLang="zh-CN" dirty="0"/>
              <a:t>RDBMS</a:t>
            </a:r>
            <a:endParaRPr lang="zh-CN" altLang="en-US" dirty="0"/>
          </a:p>
        </p:txBody>
      </p:sp>
    </p:spTree>
    <p:extLst>
      <p:ext uri="{BB962C8B-B14F-4D97-AF65-F5344CB8AC3E}">
        <p14:creationId xmlns:p14="http://schemas.microsoft.com/office/powerpoint/2010/main" val="2684500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数据仓库概念</a:t>
            </a:r>
            <a:endParaRPr lang="en-US" altLang="zh-CN" dirty="0">
              <a:solidFill>
                <a:schemeClr val="tx1"/>
              </a:solidFill>
            </a:endParaRPr>
          </a:p>
          <a:p>
            <a:r>
              <a:rPr kumimoji="1" lang="zh-CN" altLang="en-US" dirty="0">
                <a:solidFill>
                  <a:schemeClr val="tx1"/>
                </a:solidFill>
              </a:rPr>
              <a:t>场景案例：数据仓库为何而来</a:t>
            </a:r>
            <a:endParaRPr kumimoji="1" lang="en-US" altLang="zh-CN" dirty="0">
              <a:solidFill>
                <a:schemeClr val="tx1"/>
              </a:solidFill>
            </a:endParaRPr>
          </a:p>
          <a:p>
            <a:r>
              <a:rPr kumimoji="1" lang="zh-CN" altLang="en-US" dirty="0">
                <a:solidFill>
                  <a:srgbClr val="FF0000"/>
                </a:solidFill>
              </a:rPr>
              <a:t>数据仓库主要特征</a:t>
            </a:r>
            <a:endParaRPr kumimoji="1" lang="en-US" altLang="zh-CN" dirty="0">
              <a:solidFill>
                <a:srgbClr val="FF0000"/>
              </a:solidFill>
            </a:endParaRPr>
          </a:p>
          <a:p>
            <a:r>
              <a:rPr kumimoji="1" lang="zh-CN" altLang="en-US" dirty="0">
                <a:solidFill>
                  <a:schemeClr val="tx1"/>
                </a:solidFill>
              </a:rPr>
              <a:t>数据仓库、数据库、数据集市</a:t>
            </a:r>
            <a:endParaRPr kumimoji="1" lang="en-US" altLang="zh-CN" dirty="0">
              <a:solidFill>
                <a:schemeClr val="tx1"/>
              </a:solidFill>
            </a:endParaRPr>
          </a:p>
          <a:p>
            <a:r>
              <a:rPr kumimoji="1" lang="zh-CN" altLang="en-US" dirty="0">
                <a:solidFill>
                  <a:schemeClr val="tx1"/>
                </a:solidFill>
              </a:rPr>
              <a:t>数据仓库分层架构</a:t>
            </a:r>
            <a:endParaRPr kumimoji="1" lang="en-US" altLang="zh-CN" dirty="0">
              <a:solidFill>
                <a:schemeClr val="tx1"/>
              </a:solidFill>
            </a:endParaRPr>
          </a:p>
          <a:p>
            <a:r>
              <a:rPr kumimoji="1" lang="zh-CN" altLang="en-US" dirty="0">
                <a:solidFill>
                  <a:schemeClr val="tx1"/>
                </a:solidFill>
              </a:rPr>
              <a:t>场景分析：美团点评酒旅数仓建设实践</a:t>
            </a:r>
            <a:endParaRPr kumimoji="1" lang="zh-CN" altLang="en-US" dirty="0"/>
          </a:p>
        </p:txBody>
      </p:sp>
    </p:spTree>
    <p:extLst>
      <p:ext uri="{BB962C8B-B14F-4D97-AF65-F5344CB8AC3E}">
        <p14:creationId xmlns:p14="http://schemas.microsoft.com/office/powerpoint/2010/main" val="294533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1"/>
          </p:nvPr>
        </p:nvSpPr>
        <p:spPr/>
        <p:txBody>
          <a:bodyPr/>
          <a:lstStyle/>
          <a:p>
            <a:r>
              <a:rPr lang="zh-CN" altLang="en-US" b="1" dirty="0">
                <a:solidFill>
                  <a:srgbClr val="FF0000"/>
                </a:solidFill>
              </a:rPr>
              <a:t>数据仓库</a:t>
            </a:r>
            <a:r>
              <a:rPr lang="zh-CN" altLang="en-US" dirty="0"/>
              <a:t>目的是构建</a:t>
            </a:r>
            <a:r>
              <a:rPr lang="zh-CN" altLang="en-US" b="1" dirty="0">
                <a:solidFill>
                  <a:srgbClr val="FF0000"/>
                </a:solidFill>
              </a:rPr>
              <a:t>面向分析</a:t>
            </a:r>
            <a:r>
              <a:rPr lang="zh-CN" altLang="en-US" dirty="0"/>
              <a:t>的集成化数据环境，分析结果为企业提供决策支持（</a:t>
            </a:r>
            <a:r>
              <a:rPr lang="en-US" altLang="zh-CN" dirty="0"/>
              <a:t>Decision Support</a:t>
            </a:r>
            <a:r>
              <a:rPr lang="zh-CN" altLang="en-US" dirty="0"/>
              <a:t>）。</a:t>
            </a:r>
          </a:p>
          <a:p>
            <a:r>
              <a:rPr lang="zh-CN" altLang="en-US" dirty="0"/>
              <a:t>数据仓库</a:t>
            </a:r>
            <a:r>
              <a:rPr lang="zh-CN" altLang="en-US" dirty="0">
                <a:solidFill>
                  <a:srgbClr val="FF0000"/>
                </a:solidFill>
              </a:rPr>
              <a:t>本身并不“生产”任何数据</a:t>
            </a:r>
            <a:r>
              <a:rPr lang="zh-CN" altLang="en-US" dirty="0"/>
              <a:t>，其数据来源于不同外部系统；</a:t>
            </a:r>
            <a:endParaRPr lang="en-US" altLang="zh-CN" dirty="0"/>
          </a:p>
          <a:p>
            <a:r>
              <a:rPr lang="zh-CN" altLang="en-US" dirty="0"/>
              <a:t>同时数据仓库自身</a:t>
            </a:r>
            <a:r>
              <a:rPr lang="zh-CN" altLang="en-US" dirty="0">
                <a:solidFill>
                  <a:srgbClr val="FF0000"/>
                </a:solidFill>
              </a:rPr>
              <a:t>也不需要“消费”任何的数据</a:t>
            </a:r>
            <a:r>
              <a:rPr lang="zh-CN" altLang="en-US" dirty="0"/>
              <a:t>，其结果开放给各个外部应用使用；</a:t>
            </a:r>
            <a:endParaRPr lang="en-US" altLang="zh-CN" dirty="0"/>
          </a:p>
          <a:p>
            <a:endParaRPr lang="zh-CN" altLang="en-US" dirty="0"/>
          </a:p>
        </p:txBody>
      </p:sp>
      <p:sp>
        <p:nvSpPr>
          <p:cNvPr id="10" name="标题 9"/>
          <p:cNvSpPr>
            <a:spLocks noGrp="1"/>
          </p:cNvSpPr>
          <p:nvPr>
            <p:ph type="title"/>
          </p:nvPr>
        </p:nvSpPr>
        <p:spPr/>
        <p:txBody>
          <a:bodyPr/>
          <a:lstStyle/>
          <a:p>
            <a:r>
              <a:rPr lang="zh-CN" altLang="en-US" dirty="0"/>
              <a:t>数据仓库主要特征</a:t>
            </a:r>
          </a:p>
        </p:txBody>
      </p:sp>
      <p:sp>
        <p:nvSpPr>
          <p:cNvPr id="11" name="文本占位符 10"/>
          <p:cNvSpPr>
            <a:spLocks noGrp="1"/>
          </p:cNvSpPr>
          <p:nvPr>
            <p:ph type="body" sz="quarter" idx="10"/>
          </p:nvPr>
        </p:nvSpPr>
        <p:spPr/>
        <p:txBody>
          <a:bodyPr/>
          <a:lstStyle/>
          <a:p>
            <a:r>
              <a:rPr lang="zh-CN" altLang="en-US" dirty="0"/>
              <a:t>数仓体系图</a:t>
            </a:r>
          </a:p>
        </p:txBody>
      </p:sp>
      <p:pic>
        <p:nvPicPr>
          <p:cNvPr id="14" name="图片 13"/>
          <p:cNvPicPr/>
          <p:nvPr/>
        </p:nvPicPr>
        <p:blipFill>
          <a:blip r:embed="rId3"/>
          <a:stretch>
            <a:fillRect/>
          </a:stretch>
        </p:blipFill>
        <p:spPr>
          <a:xfrm>
            <a:off x="3377404" y="3301845"/>
            <a:ext cx="5274310" cy="3047365"/>
          </a:xfrm>
          <a:prstGeom prst="rect">
            <a:avLst/>
          </a:prstGeom>
          <a:ln>
            <a:solidFill>
              <a:schemeClr val="bg1">
                <a:lumMod val="75000"/>
              </a:schemeClr>
            </a:solidFill>
          </a:ln>
        </p:spPr>
      </p:pic>
    </p:spTree>
    <p:extLst>
      <p:ext uri="{BB962C8B-B14F-4D97-AF65-F5344CB8AC3E}">
        <p14:creationId xmlns:p14="http://schemas.microsoft.com/office/powerpoint/2010/main" val="1726420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FBB0920-6D9D-F64A-8DF1-0FAD17480C75}"/>
              </a:ext>
            </a:extLst>
          </p:cNvPr>
          <p:cNvSpPr>
            <a:spLocks noGrp="1"/>
          </p:cNvSpPr>
          <p:nvPr>
            <p:ph type="title"/>
          </p:nvPr>
        </p:nvSpPr>
        <p:spPr/>
        <p:txBody>
          <a:bodyPr/>
          <a:lstStyle/>
          <a:p>
            <a:r>
              <a:rPr kumimoji="1" lang="zh-CN" altLang="en-US" dirty="0">
                <a:solidFill>
                  <a:srgbClr val="595959"/>
                </a:solidFill>
              </a:rPr>
              <a:t>数据仓库</a:t>
            </a:r>
            <a:endParaRPr kumimoji="1" lang="zh-CN" altLang="en-US" dirty="0"/>
          </a:p>
        </p:txBody>
      </p:sp>
      <p:sp>
        <p:nvSpPr>
          <p:cNvPr id="4" name="文本占位符 3">
            <a:extLst>
              <a:ext uri="{FF2B5EF4-FFF2-40B4-BE49-F238E27FC236}">
                <a16:creationId xmlns:a16="http://schemas.microsoft.com/office/drawing/2014/main" id="{6E6041D0-477F-7C41-9E17-854D76F18F71}"/>
              </a:ext>
            </a:extLst>
          </p:cNvPr>
          <p:cNvSpPr>
            <a:spLocks noGrp="1"/>
          </p:cNvSpPr>
          <p:nvPr>
            <p:ph type="body" sz="quarter" idx="10"/>
          </p:nvPr>
        </p:nvSpPr>
        <p:spPr/>
        <p:txBody>
          <a:bodyPr/>
          <a:lstStyle/>
          <a:p>
            <a:r>
              <a:rPr lang="zh-CN" altLang="en-US" sz="2000" dirty="0">
                <a:latin typeface="Alibaba PuHuiTi R" pitchFamily="18" charset="-122"/>
                <a:ea typeface="Alibaba PuHuiTi R" pitchFamily="18" charset="-122"/>
                <a:cs typeface="Alibaba PuHuiTi R" pitchFamily="18" charset="-122"/>
              </a:rPr>
              <a:t>主要特征</a:t>
            </a:r>
          </a:p>
        </p:txBody>
      </p:sp>
      <p:sp>
        <p:nvSpPr>
          <p:cNvPr id="29" name="Freeform 7">
            <a:extLst>
              <a:ext uri="{FF2B5EF4-FFF2-40B4-BE49-F238E27FC236}">
                <a16:creationId xmlns:a16="http://schemas.microsoft.com/office/drawing/2014/main" id="{81270032-1060-FA47-A9F5-64EB45423470}"/>
              </a:ext>
            </a:extLst>
          </p:cNvPr>
          <p:cNvSpPr>
            <a:spLocks/>
          </p:cNvSpPr>
          <p:nvPr/>
        </p:nvSpPr>
        <p:spPr bwMode="auto">
          <a:xfrm>
            <a:off x="5470870" y="1561306"/>
            <a:ext cx="968375" cy="4479925"/>
          </a:xfrm>
          <a:custGeom>
            <a:avLst/>
            <a:gdLst>
              <a:gd name="T0" fmla="*/ 0 w 777"/>
              <a:gd name="T1" fmla="*/ 2974 h 2974"/>
              <a:gd name="T2" fmla="*/ 507 w 777"/>
              <a:gd name="T3" fmla="*/ 2467 h 2974"/>
              <a:gd name="T4" fmla="*/ 388 w 777"/>
              <a:gd name="T5" fmla="*/ 2138 h 2974"/>
              <a:gd name="T6" fmla="*/ 277 w 777"/>
              <a:gd name="T7" fmla="*/ 1818 h 2974"/>
              <a:gd name="T8" fmla="*/ 398 w 777"/>
              <a:gd name="T9" fmla="*/ 1488 h 2974"/>
              <a:gd name="T10" fmla="*/ 507 w 777"/>
              <a:gd name="T11" fmla="*/ 1171 h 2974"/>
              <a:gd name="T12" fmla="*/ 390 w 777"/>
              <a:gd name="T13" fmla="*/ 844 h 2974"/>
              <a:gd name="T14" fmla="*/ 267 w 777"/>
              <a:gd name="T15" fmla="*/ 511 h 2974"/>
              <a:gd name="T16" fmla="*/ 777 w 777"/>
              <a:gd name="T17" fmla="*/ 0 h 2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7" h="2974">
                <a:moveTo>
                  <a:pt x="0" y="2974"/>
                </a:moveTo>
                <a:cubicBezTo>
                  <a:pt x="280" y="2974"/>
                  <a:pt x="507" y="2747"/>
                  <a:pt x="507" y="2467"/>
                </a:cubicBezTo>
                <a:cubicBezTo>
                  <a:pt x="507" y="2342"/>
                  <a:pt x="459" y="2227"/>
                  <a:pt x="388" y="2138"/>
                </a:cubicBezTo>
                <a:cubicBezTo>
                  <a:pt x="317" y="2049"/>
                  <a:pt x="277" y="1939"/>
                  <a:pt x="277" y="1818"/>
                </a:cubicBezTo>
                <a:cubicBezTo>
                  <a:pt x="277" y="1692"/>
                  <a:pt x="326" y="1577"/>
                  <a:pt x="398" y="1488"/>
                </a:cubicBezTo>
                <a:cubicBezTo>
                  <a:pt x="469" y="1400"/>
                  <a:pt x="507" y="1290"/>
                  <a:pt x="507" y="1171"/>
                </a:cubicBezTo>
                <a:cubicBezTo>
                  <a:pt x="507" y="1047"/>
                  <a:pt x="465" y="933"/>
                  <a:pt x="390" y="844"/>
                </a:cubicBezTo>
                <a:cubicBezTo>
                  <a:pt x="315" y="754"/>
                  <a:pt x="267" y="638"/>
                  <a:pt x="267" y="511"/>
                </a:cubicBezTo>
                <a:cubicBezTo>
                  <a:pt x="267" y="229"/>
                  <a:pt x="496" y="0"/>
                  <a:pt x="777" y="0"/>
                </a:cubicBezTo>
              </a:path>
            </a:pathLst>
          </a:custGeom>
          <a:noFill/>
          <a:ln w="12700" cap="flat">
            <a:solidFill>
              <a:schemeClr val="bg1">
                <a:lumMod val="6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a:lstStyle/>
          <a:p>
            <a:pPr>
              <a:defRPr/>
            </a:pPr>
            <a:endParaRPr lang="zh-CN" altLang="en-US" sz="1050" dirty="0">
              <a:latin typeface="Alibaba PuHuiTi R" pitchFamily="18" charset="-122"/>
              <a:ea typeface="Alibaba PuHuiTi R" pitchFamily="18" charset="-122"/>
              <a:cs typeface="Alibaba PuHuiTi R" pitchFamily="18" charset="-122"/>
              <a:sym typeface="Bebas" pitchFamily="2" charset="0"/>
            </a:endParaRPr>
          </a:p>
        </p:txBody>
      </p:sp>
      <p:sp>
        <p:nvSpPr>
          <p:cNvPr id="31" name="Oval 12">
            <a:extLst>
              <a:ext uri="{FF2B5EF4-FFF2-40B4-BE49-F238E27FC236}">
                <a16:creationId xmlns:a16="http://schemas.microsoft.com/office/drawing/2014/main" id="{6B0B338A-C282-9349-B458-C8C9A7B6FC9A}"/>
              </a:ext>
            </a:extLst>
          </p:cNvPr>
          <p:cNvSpPr>
            <a:spLocks noChangeArrowheads="1"/>
          </p:cNvSpPr>
          <p:nvPr/>
        </p:nvSpPr>
        <p:spPr bwMode="auto">
          <a:xfrm>
            <a:off x="5740745" y="2167291"/>
            <a:ext cx="163512" cy="163513"/>
          </a:xfrm>
          <a:prstGeom prst="ellipse">
            <a:avLst/>
          </a:prstGeom>
          <a:solidFill>
            <a:srgbClr val="AD2B26"/>
          </a:solidFill>
          <a:ln w="12700" cap="flat">
            <a:noFill/>
            <a:prstDash val="solid"/>
            <a:miter lim="800000"/>
            <a:headEnd/>
            <a:tailEnd/>
          </a:ln>
        </p:spPr>
        <p:txBody>
          <a:bodyPr/>
          <a:lstStyle/>
          <a:p>
            <a:pPr>
              <a:defRPr/>
            </a:pPr>
            <a:endParaRPr lang="zh-CN" altLang="en-US" sz="1050" dirty="0">
              <a:latin typeface="Alibaba PuHuiTi R" pitchFamily="18" charset="-122"/>
              <a:ea typeface="Alibaba PuHuiTi R" pitchFamily="18" charset="-122"/>
              <a:cs typeface="Alibaba PuHuiTi R" pitchFamily="18" charset="-122"/>
              <a:sym typeface="Bebas" pitchFamily="2" charset="0"/>
            </a:endParaRPr>
          </a:p>
        </p:txBody>
      </p:sp>
      <p:sp>
        <p:nvSpPr>
          <p:cNvPr id="32" name="Oval 13">
            <a:extLst>
              <a:ext uri="{FF2B5EF4-FFF2-40B4-BE49-F238E27FC236}">
                <a16:creationId xmlns:a16="http://schemas.microsoft.com/office/drawing/2014/main" id="{9DA88056-B7B5-6E4A-B6DB-3A3940B5C68E}"/>
              </a:ext>
            </a:extLst>
          </p:cNvPr>
          <p:cNvSpPr>
            <a:spLocks noChangeArrowheads="1"/>
          </p:cNvSpPr>
          <p:nvPr/>
        </p:nvSpPr>
        <p:spPr bwMode="auto">
          <a:xfrm>
            <a:off x="6035966" y="3225007"/>
            <a:ext cx="165100" cy="165100"/>
          </a:xfrm>
          <a:prstGeom prst="ellipse">
            <a:avLst/>
          </a:prstGeom>
          <a:solidFill>
            <a:srgbClr val="49504F"/>
          </a:solidFill>
          <a:ln w="12700" cap="flat">
            <a:noFill/>
            <a:prstDash val="solid"/>
            <a:miter lim="800000"/>
            <a:headEnd/>
            <a:tailEnd/>
          </a:ln>
        </p:spPr>
        <p:txBody>
          <a:bodyPr/>
          <a:lstStyle/>
          <a:p>
            <a:pPr>
              <a:defRPr/>
            </a:pPr>
            <a:endParaRPr lang="zh-CN" altLang="en-US" sz="1050" dirty="0">
              <a:latin typeface="Alibaba PuHuiTi R" pitchFamily="18" charset="-122"/>
              <a:ea typeface="Alibaba PuHuiTi R" pitchFamily="18" charset="-122"/>
              <a:cs typeface="Alibaba PuHuiTi R" pitchFamily="18" charset="-122"/>
              <a:sym typeface="Bebas" pitchFamily="2" charset="0"/>
            </a:endParaRPr>
          </a:p>
        </p:txBody>
      </p:sp>
      <p:sp>
        <p:nvSpPr>
          <p:cNvPr id="33" name="Oval 14">
            <a:extLst>
              <a:ext uri="{FF2B5EF4-FFF2-40B4-BE49-F238E27FC236}">
                <a16:creationId xmlns:a16="http://schemas.microsoft.com/office/drawing/2014/main" id="{27D38179-4ACD-594B-ACEB-874BCB1F9A3F}"/>
              </a:ext>
            </a:extLst>
          </p:cNvPr>
          <p:cNvSpPr>
            <a:spLocks noChangeArrowheads="1"/>
          </p:cNvSpPr>
          <p:nvPr/>
        </p:nvSpPr>
        <p:spPr bwMode="auto">
          <a:xfrm>
            <a:off x="5731220" y="4201727"/>
            <a:ext cx="163512" cy="163513"/>
          </a:xfrm>
          <a:prstGeom prst="ellipse">
            <a:avLst/>
          </a:prstGeom>
          <a:solidFill>
            <a:srgbClr val="AD2B26"/>
          </a:solidFill>
          <a:ln w="12700" cap="flat">
            <a:noFill/>
            <a:prstDash val="solid"/>
            <a:miter lim="800000"/>
            <a:headEnd/>
            <a:tailEnd/>
          </a:ln>
        </p:spPr>
        <p:txBody>
          <a:bodyPr/>
          <a:lstStyle/>
          <a:p>
            <a:pPr>
              <a:defRPr/>
            </a:pPr>
            <a:endParaRPr lang="zh-CN" altLang="en-US" sz="1050" dirty="0">
              <a:latin typeface="Alibaba PuHuiTi R" pitchFamily="18" charset="-122"/>
              <a:ea typeface="Alibaba PuHuiTi R" pitchFamily="18" charset="-122"/>
              <a:cs typeface="Alibaba PuHuiTi R" pitchFamily="18" charset="-122"/>
              <a:sym typeface="Bebas" pitchFamily="2" charset="0"/>
            </a:endParaRPr>
          </a:p>
        </p:txBody>
      </p:sp>
      <p:sp>
        <p:nvSpPr>
          <p:cNvPr id="34" name="Oval 15">
            <a:extLst>
              <a:ext uri="{FF2B5EF4-FFF2-40B4-BE49-F238E27FC236}">
                <a16:creationId xmlns:a16="http://schemas.microsoft.com/office/drawing/2014/main" id="{06DEC186-6E02-124F-8406-9394AEAE4A43}"/>
              </a:ext>
            </a:extLst>
          </p:cNvPr>
          <p:cNvSpPr>
            <a:spLocks noChangeArrowheads="1"/>
          </p:cNvSpPr>
          <p:nvPr/>
        </p:nvSpPr>
        <p:spPr bwMode="auto">
          <a:xfrm>
            <a:off x="6044165" y="5176296"/>
            <a:ext cx="163513" cy="163512"/>
          </a:xfrm>
          <a:prstGeom prst="ellipse">
            <a:avLst/>
          </a:prstGeom>
          <a:solidFill>
            <a:srgbClr val="49504F"/>
          </a:solidFill>
          <a:ln w="12700" cap="flat">
            <a:noFill/>
            <a:prstDash val="solid"/>
            <a:miter lim="800000"/>
            <a:headEnd/>
            <a:tailEnd/>
          </a:ln>
        </p:spPr>
        <p:txBody>
          <a:bodyPr/>
          <a:lstStyle/>
          <a:p>
            <a:pPr>
              <a:defRPr/>
            </a:pPr>
            <a:endParaRPr lang="zh-CN" altLang="en-US" sz="1050" dirty="0">
              <a:latin typeface="Alibaba PuHuiTi R" pitchFamily="18" charset="-122"/>
              <a:ea typeface="Alibaba PuHuiTi R" pitchFamily="18" charset="-122"/>
              <a:cs typeface="Alibaba PuHuiTi R" pitchFamily="18" charset="-122"/>
              <a:sym typeface="Bebas" pitchFamily="2" charset="0"/>
            </a:endParaRPr>
          </a:p>
        </p:txBody>
      </p:sp>
      <p:sp>
        <p:nvSpPr>
          <p:cNvPr id="35" name="Line 16">
            <a:extLst>
              <a:ext uri="{FF2B5EF4-FFF2-40B4-BE49-F238E27FC236}">
                <a16:creationId xmlns:a16="http://schemas.microsoft.com/office/drawing/2014/main" id="{02CEA69C-B228-2D4F-968E-81955FF11858}"/>
              </a:ext>
            </a:extLst>
          </p:cNvPr>
          <p:cNvSpPr>
            <a:spLocks noChangeShapeType="1"/>
          </p:cNvSpPr>
          <p:nvPr/>
        </p:nvSpPr>
        <p:spPr bwMode="auto">
          <a:xfrm flipH="1">
            <a:off x="4712045" y="2249841"/>
            <a:ext cx="1028700" cy="0"/>
          </a:xfrm>
          <a:prstGeom prst="line">
            <a:avLst/>
          </a:prstGeom>
          <a:noFill/>
          <a:ln w="12700" cap="flat">
            <a:solidFill>
              <a:schemeClr val="bg1">
                <a:lumMod val="6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a:lstStyle/>
          <a:p>
            <a:pPr>
              <a:defRPr/>
            </a:pPr>
            <a:endParaRPr lang="zh-CN" altLang="en-US" sz="1050" dirty="0">
              <a:latin typeface="Alibaba PuHuiTi R" pitchFamily="18" charset="-122"/>
              <a:ea typeface="Alibaba PuHuiTi R" pitchFamily="18" charset="-122"/>
              <a:cs typeface="Alibaba PuHuiTi R" pitchFamily="18" charset="-122"/>
              <a:sym typeface="Bebas" pitchFamily="2" charset="0"/>
            </a:endParaRPr>
          </a:p>
        </p:txBody>
      </p:sp>
      <p:sp>
        <p:nvSpPr>
          <p:cNvPr id="37" name="Line 17">
            <a:extLst>
              <a:ext uri="{FF2B5EF4-FFF2-40B4-BE49-F238E27FC236}">
                <a16:creationId xmlns:a16="http://schemas.microsoft.com/office/drawing/2014/main" id="{20542B8D-2E99-6543-B440-907A7B3161C9}"/>
              </a:ext>
            </a:extLst>
          </p:cNvPr>
          <p:cNvSpPr>
            <a:spLocks noChangeShapeType="1"/>
          </p:cNvSpPr>
          <p:nvPr/>
        </p:nvSpPr>
        <p:spPr bwMode="auto">
          <a:xfrm flipH="1">
            <a:off x="6201066" y="3305969"/>
            <a:ext cx="1028700" cy="0"/>
          </a:xfrm>
          <a:prstGeom prst="line">
            <a:avLst/>
          </a:prstGeom>
          <a:noFill/>
          <a:ln w="1270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a:lstStyle/>
          <a:p>
            <a:pPr>
              <a:defRPr/>
            </a:pPr>
            <a:endParaRPr lang="zh-CN" altLang="en-US" sz="1050" dirty="0">
              <a:latin typeface="Alibaba PuHuiTi R" pitchFamily="18" charset="-122"/>
              <a:ea typeface="Alibaba PuHuiTi R" pitchFamily="18" charset="-122"/>
              <a:cs typeface="Alibaba PuHuiTi R" pitchFamily="18" charset="-122"/>
              <a:sym typeface="Bebas" pitchFamily="2" charset="0"/>
            </a:endParaRPr>
          </a:p>
        </p:txBody>
      </p:sp>
      <p:sp>
        <p:nvSpPr>
          <p:cNvPr id="38" name="Line 18">
            <a:extLst>
              <a:ext uri="{FF2B5EF4-FFF2-40B4-BE49-F238E27FC236}">
                <a16:creationId xmlns:a16="http://schemas.microsoft.com/office/drawing/2014/main" id="{EC7F3DDC-9999-0642-BE0B-F2DFFC739C5E}"/>
              </a:ext>
            </a:extLst>
          </p:cNvPr>
          <p:cNvSpPr>
            <a:spLocks noChangeShapeType="1"/>
          </p:cNvSpPr>
          <p:nvPr/>
        </p:nvSpPr>
        <p:spPr bwMode="auto">
          <a:xfrm flipH="1">
            <a:off x="4275482" y="4284277"/>
            <a:ext cx="1457325" cy="0"/>
          </a:xfrm>
          <a:prstGeom prst="line">
            <a:avLst/>
          </a:prstGeom>
          <a:noFill/>
          <a:ln w="12700" cap="flat">
            <a:solidFill>
              <a:schemeClr val="bg1">
                <a:lumMod val="6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a:lstStyle/>
          <a:p>
            <a:pPr>
              <a:defRPr/>
            </a:pPr>
            <a:endParaRPr lang="zh-CN" altLang="en-US" sz="1050" dirty="0">
              <a:latin typeface="Alibaba PuHuiTi R" pitchFamily="18" charset="-122"/>
              <a:ea typeface="Alibaba PuHuiTi R" pitchFamily="18" charset="-122"/>
              <a:cs typeface="Alibaba PuHuiTi R" pitchFamily="18" charset="-122"/>
              <a:sym typeface="Bebas" pitchFamily="2" charset="0"/>
            </a:endParaRPr>
          </a:p>
        </p:txBody>
      </p:sp>
      <p:sp>
        <p:nvSpPr>
          <p:cNvPr id="39" name="Line 19">
            <a:extLst>
              <a:ext uri="{FF2B5EF4-FFF2-40B4-BE49-F238E27FC236}">
                <a16:creationId xmlns:a16="http://schemas.microsoft.com/office/drawing/2014/main" id="{268353D5-1C48-F14B-9302-7A02D8D2EAFF}"/>
              </a:ext>
            </a:extLst>
          </p:cNvPr>
          <p:cNvSpPr>
            <a:spLocks noChangeShapeType="1"/>
          </p:cNvSpPr>
          <p:nvPr/>
        </p:nvSpPr>
        <p:spPr bwMode="auto">
          <a:xfrm flipH="1">
            <a:off x="6206090" y="5258846"/>
            <a:ext cx="1027113" cy="0"/>
          </a:xfrm>
          <a:prstGeom prst="line">
            <a:avLst/>
          </a:prstGeom>
          <a:noFill/>
          <a:ln w="1270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a:lstStyle/>
          <a:p>
            <a:pPr>
              <a:defRPr/>
            </a:pPr>
            <a:endParaRPr lang="zh-CN" altLang="en-US" sz="1050" dirty="0">
              <a:latin typeface="Alibaba PuHuiTi R" pitchFamily="18" charset="-122"/>
              <a:ea typeface="Alibaba PuHuiTi R" pitchFamily="18" charset="-122"/>
              <a:cs typeface="Alibaba PuHuiTi R" pitchFamily="18" charset="-122"/>
              <a:sym typeface="Bebas" pitchFamily="2" charset="0"/>
            </a:endParaRPr>
          </a:p>
        </p:txBody>
      </p:sp>
      <p:sp>
        <p:nvSpPr>
          <p:cNvPr id="40" name="TextBox 45">
            <a:extLst>
              <a:ext uri="{FF2B5EF4-FFF2-40B4-BE49-F238E27FC236}">
                <a16:creationId xmlns:a16="http://schemas.microsoft.com/office/drawing/2014/main" id="{D4E900A5-A6C9-044E-A279-75BA62DB750F}"/>
              </a:ext>
            </a:extLst>
          </p:cNvPr>
          <p:cNvSpPr txBox="1"/>
          <p:nvPr/>
        </p:nvSpPr>
        <p:spPr>
          <a:xfrm>
            <a:off x="834887" y="2318104"/>
            <a:ext cx="3707295" cy="698653"/>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lnSpc>
                <a:spcPct val="130000"/>
              </a:lnSpc>
            </a:pPr>
            <a:r>
              <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sym typeface="Bebas"/>
              </a:rPr>
              <a:t>主题是一个抽象的概念，是较高层次上数据综合、归类并进行分析利用的抽象</a:t>
            </a:r>
          </a:p>
        </p:txBody>
      </p:sp>
      <p:sp>
        <p:nvSpPr>
          <p:cNvPr id="41" name="TextBox 46">
            <a:extLst>
              <a:ext uri="{FF2B5EF4-FFF2-40B4-BE49-F238E27FC236}">
                <a16:creationId xmlns:a16="http://schemas.microsoft.com/office/drawing/2014/main" id="{72E30CCD-879E-A94A-A9DF-23D2212AFF97}"/>
              </a:ext>
            </a:extLst>
          </p:cNvPr>
          <p:cNvSpPr txBox="1">
            <a:spLocks noChangeArrowheads="1"/>
          </p:cNvSpPr>
          <p:nvPr/>
        </p:nvSpPr>
        <p:spPr bwMode="auto">
          <a:xfrm>
            <a:off x="2305671" y="1860078"/>
            <a:ext cx="2236511" cy="38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lnSpc>
                <a:spcPct val="150000"/>
              </a:lnSpc>
            </a:pPr>
            <a:r>
              <a:rPr lang="en-US" altLang="zh-CN" sz="2000" dirty="0">
                <a:solidFill>
                  <a:srgbClr val="404040"/>
                </a:solidFill>
                <a:latin typeface="Alibaba PuHuiTi M" pitchFamily="18" charset="-122"/>
                <a:ea typeface="Alibaba PuHuiTi M" pitchFamily="18" charset="-122"/>
                <a:cs typeface="Alibaba PuHuiTi M" pitchFamily="18" charset="-122"/>
              </a:rPr>
              <a:t>Subject-Oriented</a:t>
            </a:r>
            <a:endParaRPr lang="zh-CN" altLang="en-US" sz="2000" dirty="0">
              <a:solidFill>
                <a:srgbClr val="404040"/>
              </a:solidFill>
              <a:latin typeface="Alibaba PuHuiTi M" pitchFamily="18" charset="-122"/>
              <a:ea typeface="Alibaba PuHuiTi M" pitchFamily="18" charset="-122"/>
              <a:cs typeface="Alibaba PuHuiTi M" pitchFamily="18" charset="-122"/>
              <a:sym typeface="Bebas"/>
            </a:endParaRPr>
          </a:p>
        </p:txBody>
      </p:sp>
      <p:sp>
        <p:nvSpPr>
          <p:cNvPr id="42" name="TextBox 47">
            <a:extLst>
              <a:ext uri="{FF2B5EF4-FFF2-40B4-BE49-F238E27FC236}">
                <a16:creationId xmlns:a16="http://schemas.microsoft.com/office/drawing/2014/main" id="{E098A4C5-11D7-B84B-9F68-13BE2E7EE5E0}"/>
              </a:ext>
            </a:extLst>
          </p:cNvPr>
          <p:cNvSpPr txBox="1"/>
          <p:nvPr/>
        </p:nvSpPr>
        <p:spPr>
          <a:xfrm>
            <a:off x="7421370" y="3386147"/>
            <a:ext cx="3890032" cy="1052596"/>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sym typeface="Bebas"/>
              </a:rPr>
              <a:t>主题相关的数据通常会分布在多个操作型系统中，彼此分散、独立、异构。需要集成到数仓主题下。</a:t>
            </a:r>
          </a:p>
        </p:txBody>
      </p:sp>
      <p:sp>
        <p:nvSpPr>
          <p:cNvPr id="43" name="TextBox 48">
            <a:extLst>
              <a:ext uri="{FF2B5EF4-FFF2-40B4-BE49-F238E27FC236}">
                <a16:creationId xmlns:a16="http://schemas.microsoft.com/office/drawing/2014/main" id="{05D28F95-8A74-0948-991E-AD36EE6DAAA9}"/>
              </a:ext>
            </a:extLst>
          </p:cNvPr>
          <p:cNvSpPr txBox="1"/>
          <p:nvPr/>
        </p:nvSpPr>
        <p:spPr>
          <a:xfrm>
            <a:off x="7397091" y="2929708"/>
            <a:ext cx="1467068" cy="389530"/>
          </a:xfrm>
          <a:prstGeom prst="rect">
            <a:avLst/>
          </a:prstGeom>
          <a:noFill/>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2000" dirty="0">
                <a:solidFill>
                  <a:srgbClr val="404040"/>
                </a:solidFill>
                <a:latin typeface="Alibaba PuHuiTi M" pitchFamily="18" charset="-122"/>
                <a:ea typeface="Alibaba PuHuiTi M" pitchFamily="18" charset="-122"/>
                <a:cs typeface="Alibaba PuHuiTi M" pitchFamily="18" charset="-122"/>
              </a:rPr>
              <a:t>Integrated</a:t>
            </a:r>
            <a:endParaRPr lang="zh-CN" altLang="en-US" sz="2000" dirty="0">
              <a:solidFill>
                <a:srgbClr val="404040"/>
              </a:solidFill>
              <a:latin typeface="Alibaba PuHuiTi M" pitchFamily="18" charset="-122"/>
              <a:ea typeface="Alibaba PuHuiTi M" pitchFamily="18" charset="-122"/>
              <a:cs typeface="Alibaba PuHuiTi M" pitchFamily="18" charset="-122"/>
              <a:sym typeface="Bebas"/>
            </a:endParaRPr>
          </a:p>
        </p:txBody>
      </p:sp>
      <p:sp>
        <p:nvSpPr>
          <p:cNvPr id="44" name="TextBox 49">
            <a:extLst>
              <a:ext uri="{FF2B5EF4-FFF2-40B4-BE49-F238E27FC236}">
                <a16:creationId xmlns:a16="http://schemas.microsoft.com/office/drawing/2014/main" id="{6396A13F-A573-E04A-8997-84DC80C26EA7}"/>
              </a:ext>
            </a:extLst>
          </p:cNvPr>
          <p:cNvSpPr txBox="1"/>
          <p:nvPr/>
        </p:nvSpPr>
        <p:spPr>
          <a:xfrm>
            <a:off x="722260" y="4345776"/>
            <a:ext cx="3384378" cy="732508"/>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lnSpc>
                <a:spcPct val="130000"/>
              </a:lnSpc>
            </a:pPr>
            <a:r>
              <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rPr>
              <a:t>也叫非易变性。数据仓库是分析数据的平台，而不是创造数据的平台。</a:t>
            </a:r>
          </a:p>
        </p:txBody>
      </p:sp>
      <p:sp>
        <p:nvSpPr>
          <p:cNvPr id="47" name="TextBox 50">
            <a:extLst>
              <a:ext uri="{FF2B5EF4-FFF2-40B4-BE49-F238E27FC236}">
                <a16:creationId xmlns:a16="http://schemas.microsoft.com/office/drawing/2014/main" id="{F22E4E3D-A357-B54D-B46E-4D77464CC117}"/>
              </a:ext>
            </a:extLst>
          </p:cNvPr>
          <p:cNvSpPr txBox="1">
            <a:spLocks noChangeArrowheads="1"/>
          </p:cNvSpPr>
          <p:nvPr/>
        </p:nvSpPr>
        <p:spPr bwMode="auto">
          <a:xfrm>
            <a:off x="2383089" y="3889337"/>
            <a:ext cx="1723549" cy="38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lnSpc>
                <a:spcPct val="150000"/>
              </a:lnSpc>
            </a:pPr>
            <a:r>
              <a:rPr lang="en-US" altLang="zh-CN" sz="2000" dirty="0">
                <a:solidFill>
                  <a:srgbClr val="404040"/>
                </a:solidFill>
                <a:latin typeface="Alibaba PuHuiTi M" pitchFamily="18" charset="-122"/>
                <a:ea typeface="Alibaba PuHuiTi M" pitchFamily="18" charset="-122"/>
                <a:cs typeface="Alibaba PuHuiTi M" pitchFamily="18" charset="-122"/>
              </a:rPr>
              <a:t>Non-Volatile</a:t>
            </a:r>
            <a:endParaRPr lang="zh-CN" altLang="en-US" sz="2000" dirty="0">
              <a:solidFill>
                <a:srgbClr val="404040"/>
              </a:solidFill>
              <a:latin typeface="Alibaba PuHuiTi M" pitchFamily="18" charset="-122"/>
              <a:ea typeface="Alibaba PuHuiTi M" pitchFamily="18" charset="-122"/>
              <a:cs typeface="Alibaba PuHuiTi M" pitchFamily="18" charset="-122"/>
              <a:sym typeface="Bebas"/>
            </a:endParaRPr>
          </a:p>
        </p:txBody>
      </p:sp>
      <p:sp>
        <p:nvSpPr>
          <p:cNvPr id="50" name="TextBox 51">
            <a:extLst>
              <a:ext uri="{FF2B5EF4-FFF2-40B4-BE49-F238E27FC236}">
                <a16:creationId xmlns:a16="http://schemas.microsoft.com/office/drawing/2014/main" id="{B0700DE3-28A3-A342-9631-EA1F8995EA30}"/>
              </a:ext>
            </a:extLst>
          </p:cNvPr>
          <p:cNvSpPr txBox="1"/>
          <p:nvPr/>
        </p:nvSpPr>
        <p:spPr>
          <a:xfrm>
            <a:off x="7421370" y="5309220"/>
            <a:ext cx="3887530" cy="698653"/>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sym typeface="Bebas"/>
              </a:rPr>
              <a:t>数据仓库的数据需要随着时间更新，以适应决策的需要。</a:t>
            </a:r>
          </a:p>
        </p:txBody>
      </p:sp>
      <p:sp>
        <p:nvSpPr>
          <p:cNvPr id="51" name="TextBox 52">
            <a:extLst>
              <a:ext uri="{FF2B5EF4-FFF2-40B4-BE49-F238E27FC236}">
                <a16:creationId xmlns:a16="http://schemas.microsoft.com/office/drawing/2014/main" id="{5F4B56EC-51FC-D444-B899-27B78AFDE5AD}"/>
              </a:ext>
            </a:extLst>
          </p:cNvPr>
          <p:cNvSpPr txBox="1"/>
          <p:nvPr/>
        </p:nvSpPr>
        <p:spPr>
          <a:xfrm>
            <a:off x="7396177" y="4852781"/>
            <a:ext cx="1723549" cy="389530"/>
          </a:xfrm>
          <a:prstGeom prst="rect">
            <a:avLst/>
          </a:prstGeom>
          <a:noFill/>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2000" dirty="0">
                <a:solidFill>
                  <a:srgbClr val="404040"/>
                </a:solidFill>
                <a:latin typeface="Alibaba PuHuiTi M" pitchFamily="18" charset="-122"/>
                <a:ea typeface="Alibaba PuHuiTi M" pitchFamily="18" charset="-122"/>
                <a:cs typeface="Alibaba PuHuiTi M" pitchFamily="18" charset="-122"/>
                <a:sym typeface="Bebas"/>
              </a:rPr>
              <a:t>Time-Variant</a:t>
            </a:r>
            <a:endParaRPr lang="zh-CN" altLang="en-US" sz="2000" dirty="0">
              <a:solidFill>
                <a:srgbClr val="404040"/>
              </a:solidFill>
              <a:latin typeface="Alibaba PuHuiTi M" pitchFamily="18" charset="-122"/>
              <a:ea typeface="Alibaba PuHuiTi M" pitchFamily="18" charset="-122"/>
              <a:cs typeface="Alibaba PuHuiTi M" pitchFamily="18" charset="-122"/>
              <a:sym typeface="Bebas"/>
            </a:endParaRPr>
          </a:p>
        </p:txBody>
      </p:sp>
      <p:sp>
        <p:nvSpPr>
          <p:cNvPr id="56" name="椭圆 55">
            <a:extLst>
              <a:ext uri="{FF2B5EF4-FFF2-40B4-BE49-F238E27FC236}">
                <a16:creationId xmlns:a16="http://schemas.microsoft.com/office/drawing/2014/main" id="{A2859677-C202-E24F-BE65-0669D91D1D76}"/>
              </a:ext>
            </a:extLst>
          </p:cNvPr>
          <p:cNvSpPr/>
          <p:nvPr/>
        </p:nvSpPr>
        <p:spPr>
          <a:xfrm>
            <a:off x="6122504" y="1774384"/>
            <a:ext cx="947738" cy="949325"/>
          </a:xfrm>
          <a:prstGeom prst="ellipse">
            <a:avLst/>
          </a:prstGeom>
          <a:solidFill>
            <a:srgbClr val="AD2B26"/>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bg1"/>
                </a:solidFill>
                <a:latin typeface="Alibaba PuHuiTi R" pitchFamily="18" charset="-122"/>
                <a:ea typeface="Alibaba PuHuiTi R" pitchFamily="18" charset="-122"/>
                <a:cs typeface="Alibaba PuHuiTi R" pitchFamily="18" charset="-122"/>
                <a:sym typeface="Bebas" pitchFamily="2" charset="0"/>
              </a:rPr>
              <a:t>面向主题</a:t>
            </a:r>
          </a:p>
        </p:txBody>
      </p:sp>
      <p:sp>
        <p:nvSpPr>
          <p:cNvPr id="58" name="椭圆 57">
            <a:extLst>
              <a:ext uri="{FF2B5EF4-FFF2-40B4-BE49-F238E27FC236}">
                <a16:creationId xmlns:a16="http://schemas.microsoft.com/office/drawing/2014/main" id="{41E25AC2-796C-E24E-8A71-7D6AC24ACD5B}"/>
              </a:ext>
            </a:extLst>
          </p:cNvPr>
          <p:cNvSpPr/>
          <p:nvPr/>
        </p:nvSpPr>
        <p:spPr>
          <a:xfrm>
            <a:off x="4903458" y="2835876"/>
            <a:ext cx="947737" cy="947737"/>
          </a:xfrm>
          <a:prstGeom prst="ellipse">
            <a:avLst/>
          </a:prstGeom>
          <a:solidFill>
            <a:srgbClr val="49504F"/>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t>集成性</a:t>
            </a:r>
            <a:endParaRPr lang="zh-CN" altLang="en-US" dirty="0">
              <a:solidFill>
                <a:schemeClr val="bg1"/>
              </a:solidFill>
              <a:latin typeface="Alibaba PuHuiTi R" pitchFamily="18" charset="-122"/>
              <a:ea typeface="Alibaba PuHuiTi R" pitchFamily="18" charset="-122"/>
              <a:cs typeface="Alibaba PuHuiTi R" pitchFamily="18" charset="-122"/>
              <a:sym typeface="Bebas" pitchFamily="2" charset="0"/>
            </a:endParaRPr>
          </a:p>
        </p:txBody>
      </p:sp>
      <p:sp>
        <p:nvSpPr>
          <p:cNvPr id="61" name="椭圆 60">
            <a:extLst>
              <a:ext uri="{FF2B5EF4-FFF2-40B4-BE49-F238E27FC236}">
                <a16:creationId xmlns:a16="http://schemas.microsoft.com/office/drawing/2014/main" id="{A41FB78D-A639-D842-A2A1-4CA6E0E2ECAC}"/>
              </a:ext>
            </a:extLst>
          </p:cNvPr>
          <p:cNvSpPr/>
          <p:nvPr/>
        </p:nvSpPr>
        <p:spPr>
          <a:xfrm>
            <a:off x="6122504" y="3810408"/>
            <a:ext cx="947738" cy="947737"/>
          </a:xfrm>
          <a:prstGeom prst="ellipse">
            <a:avLst/>
          </a:prstGeom>
          <a:solidFill>
            <a:srgbClr val="AD2B26"/>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t>非易失性</a:t>
            </a:r>
            <a:endParaRPr lang="zh-CN" altLang="en-US" dirty="0">
              <a:solidFill>
                <a:schemeClr val="bg1"/>
              </a:solidFill>
              <a:latin typeface="Alibaba PuHuiTi R" pitchFamily="18" charset="-122"/>
              <a:ea typeface="Alibaba PuHuiTi R" pitchFamily="18" charset="-122"/>
              <a:cs typeface="Alibaba PuHuiTi R" pitchFamily="18" charset="-122"/>
              <a:sym typeface="Bebas" pitchFamily="2" charset="0"/>
            </a:endParaRPr>
          </a:p>
        </p:txBody>
      </p:sp>
      <p:sp>
        <p:nvSpPr>
          <p:cNvPr id="62" name="椭圆 61">
            <a:extLst>
              <a:ext uri="{FF2B5EF4-FFF2-40B4-BE49-F238E27FC236}">
                <a16:creationId xmlns:a16="http://schemas.microsoft.com/office/drawing/2014/main" id="{63A19995-8A4F-4244-87C1-E59641201B8E}"/>
              </a:ext>
            </a:extLst>
          </p:cNvPr>
          <p:cNvSpPr/>
          <p:nvPr/>
        </p:nvSpPr>
        <p:spPr>
          <a:xfrm>
            <a:off x="4901856" y="4758145"/>
            <a:ext cx="947737" cy="947738"/>
          </a:xfrm>
          <a:prstGeom prst="ellipse">
            <a:avLst/>
          </a:prstGeom>
          <a:solidFill>
            <a:srgbClr val="49504F"/>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t>时变性</a:t>
            </a:r>
            <a:endParaRPr lang="zh-CN" altLang="en-US" dirty="0">
              <a:solidFill>
                <a:schemeClr val="bg1"/>
              </a:solidFill>
              <a:latin typeface="Alibaba PuHuiTi R" pitchFamily="18" charset="-122"/>
              <a:ea typeface="Alibaba PuHuiTi R" pitchFamily="18" charset="-122"/>
              <a:cs typeface="Alibaba PuHuiTi R" pitchFamily="18" charset="-122"/>
              <a:sym typeface="Bebas" pitchFamily="2" charset="0"/>
            </a:endParaRPr>
          </a:p>
        </p:txBody>
      </p:sp>
    </p:spTree>
    <p:extLst>
      <p:ext uri="{BB962C8B-B14F-4D97-AF65-F5344CB8AC3E}">
        <p14:creationId xmlns:p14="http://schemas.microsoft.com/office/powerpoint/2010/main" val="191602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4000"/>
                                        <p:tgtEl>
                                          <p:spTgt spid="2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35" presetClass="path" presetSubtype="0" decel="40000" fill="hold" grpId="1" nodeType="withEffect">
                                  <p:stCondLst>
                                    <p:cond delay="500"/>
                                  </p:stCondLst>
                                  <p:childTnLst>
                                    <p:animMotion origin="layout" path="M 0.08919 -1.48148E-6 L -0.0306 -1.48148E-6 " pathEditMode="relative" rAng="0" ptsTypes="AA">
                                      <p:cBhvr>
                                        <p:cTn id="12" dur="1000" fill="hold"/>
                                        <p:tgtEl>
                                          <p:spTgt spid="56"/>
                                        </p:tgtEl>
                                        <p:attrNameLst>
                                          <p:attrName>ppt_x</p:attrName>
                                          <p:attrName>ppt_y</p:attrName>
                                        </p:attrNameLst>
                                      </p:cBhvr>
                                      <p:rCtr x="-5990" y="0"/>
                                    </p:animMotion>
                                  </p:childTnLst>
                                </p:cTn>
                              </p:par>
                              <p:par>
                                <p:cTn id="13" presetID="35" presetClass="path" presetSubtype="0" accel="40000" decel="40000" fill="hold" grpId="2" nodeType="withEffect">
                                  <p:stCondLst>
                                    <p:cond delay="1500"/>
                                  </p:stCondLst>
                                  <p:childTnLst>
                                    <p:animMotion origin="layout" path="M 4.16667E-7 -1.48148E-6 L -0.03073 -1.48148E-6 " pathEditMode="relative" rAng="0" ptsTypes="AA">
                                      <p:cBhvr>
                                        <p:cTn id="14" dur="1000" spd="-100000" fill="hold"/>
                                        <p:tgtEl>
                                          <p:spTgt spid="56"/>
                                        </p:tgtEl>
                                        <p:attrNameLst>
                                          <p:attrName>ppt_x</p:attrName>
                                          <p:attrName>ppt_y</p:attrName>
                                        </p:attrNameLst>
                                      </p:cBhvr>
                                      <p:rCtr x="-1536" y="0"/>
                                    </p:animMotion>
                                  </p:childTnLst>
                                </p:cTn>
                              </p:par>
                              <p:par>
                                <p:cTn id="15" presetID="10" presetClass="entr" presetSubtype="0" fill="hold" grpId="0" nodeType="withEffect">
                                  <p:stCondLst>
                                    <p:cond delay="5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22" presetClass="entr" presetSubtype="2" fill="hold" nodeType="withEffect">
                                  <p:stCondLst>
                                    <p:cond delay="50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par>
                                <p:cTn id="21" presetID="12" presetClass="entr" presetSubtype="2" fill="hold" grpId="0" nodeType="withEffect">
                                  <p:stCondLst>
                                    <p:cond delay="100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p:tgtEl>
                                          <p:spTgt spid="41"/>
                                        </p:tgtEl>
                                        <p:attrNameLst>
                                          <p:attrName>ppt_x</p:attrName>
                                        </p:attrNameLst>
                                      </p:cBhvr>
                                      <p:tavLst>
                                        <p:tav tm="0">
                                          <p:val>
                                            <p:strVal val="#ppt_x+#ppt_w*1.125000"/>
                                          </p:val>
                                        </p:tav>
                                        <p:tav tm="100000">
                                          <p:val>
                                            <p:strVal val="#ppt_x"/>
                                          </p:val>
                                        </p:tav>
                                      </p:tavLst>
                                    </p:anim>
                                    <p:animEffect transition="in" filter="wipe(left)">
                                      <p:cBhvr>
                                        <p:cTn id="24" dur="500"/>
                                        <p:tgtEl>
                                          <p:spTgt spid="41"/>
                                        </p:tgtEl>
                                      </p:cBhvr>
                                    </p:animEffect>
                                  </p:childTnLst>
                                </p:cTn>
                              </p:par>
                              <p:par>
                                <p:cTn id="25" presetID="12" presetClass="entr" presetSubtype="2" fill="hold" grpId="0" nodeType="withEffect">
                                  <p:stCondLst>
                                    <p:cond delay="100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p:tgtEl>
                                          <p:spTgt spid="40"/>
                                        </p:tgtEl>
                                        <p:attrNameLst>
                                          <p:attrName>ppt_x</p:attrName>
                                        </p:attrNameLst>
                                      </p:cBhvr>
                                      <p:tavLst>
                                        <p:tav tm="0">
                                          <p:val>
                                            <p:strVal val="#ppt_x+#ppt_w*1.125000"/>
                                          </p:val>
                                        </p:tav>
                                        <p:tav tm="100000">
                                          <p:val>
                                            <p:strVal val="#ppt_x"/>
                                          </p:val>
                                        </p:tav>
                                      </p:tavLst>
                                    </p:anim>
                                    <p:animEffect transition="in" filter="wipe(left)">
                                      <p:cBhvr>
                                        <p:cTn id="28" dur="500"/>
                                        <p:tgtEl>
                                          <p:spTgt spid="40"/>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35" presetClass="path" presetSubtype="0" decel="40000" fill="hold" grpId="1" nodeType="withEffect">
                                  <p:stCondLst>
                                    <p:cond delay="1500"/>
                                  </p:stCondLst>
                                  <p:childTnLst>
                                    <p:animMotion origin="layout" path="M 0.03073 -4.44444E-6 L -0.08906 -4.44444E-6 " pathEditMode="relative" rAng="0" ptsTypes="AA">
                                      <p:cBhvr>
                                        <p:cTn id="33" dur="1000" spd="-100000" fill="hold"/>
                                        <p:tgtEl>
                                          <p:spTgt spid="58"/>
                                        </p:tgtEl>
                                        <p:attrNameLst>
                                          <p:attrName>ppt_x</p:attrName>
                                          <p:attrName>ppt_y</p:attrName>
                                        </p:attrNameLst>
                                      </p:cBhvr>
                                      <p:rCtr x="-5990" y="0"/>
                                    </p:animMotion>
                                  </p:childTnLst>
                                </p:cTn>
                              </p:par>
                              <p:par>
                                <p:cTn id="34" presetID="35" presetClass="path" presetSubtype="0" accel="40000" decel="40000" fill="hold" grpId="2" nodeType="withEffect">
                                  <p:stCondLst>
                                    <p:cond delay="2500"/>
                                  </p:stCondLst>
                                  <p:childTnLst>
                                    <p:animMotion origin="layout" path="M 0.03073 -4.44444E-6 L -4.16667E-6 -4.44444E-6 " pathEditMode="relative" rAng="0" ptsTypes="AA">
                                      <p:cBhvr>
                                        <p:cTn id="35" dur="1000" fill="hold"/>
                                        <p:tgtEl>
                                          <p:spTgt spid="58"/>
                                        </p:tgtEl>
                                        <p:attrNameLst>
                                          <p:attrName>ppt_x</p:attrName>
                                          <p:attrName>ppt_y</p:attrName>
                                        </p:attrNameLst>
                                      </p:cBhvr>
                                      <p:rCtr x="-1536" y="0"/>
                                    </p:animMotion>
                                  </p:childTnLst>
                                </p:cTn>
                              </p:par>
                              <p:par>
                                <p:cTn id="36" presetID="10" presetClass="entr" presetSubtype="0" fill="hold" grpId="0" nodeType="withEffect">
                                  <p:stCondLst>
                                    <p:cond delay="150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22" presetClass="entr" presetSubtype="8" fill="hold" nodeType="withEffect">
                                  <p:stCondLst>
                                    <p:cond delay="1500"/>
                                  </p:stCondLst>
                                  <p:childTnLst>
                                    <p:set>
                                      <p:cBhvr>
                                        <p:cTn id="40" dur="1" fill="hold">
                                          <p:stCondLst>
                                            <p:cond delay="0"/>
                                          </p:stCondLst>
                                        </p:cTn>
                                        <p:tgtEl>
                                          <p:spTgt spid="37"/>
                                        </p:tgtEl>
                                        <p:attrNameLst>
                                          <p:attrName>style.visibility</p:attrName>
                                        </p:attrNameLst>
                                      </p:cBhvr>
                                      <p:to>
                                        <p:strVal val="visible"/>
                                      </p:to>
                                    </p:set>
                                    <p:animEffect transition="in" filter="wipe(left)">
                                      <p:cBhvr>
                                        <p:cTn id="41" dur="500"/>
                                        <p:tgtEl>
                                          <p:spTgt spid="37"/>
                                        </p:tgtEl>
                                      </p:cBhvr>
                                    </p:animEffect>
                                  </p:childTnLst>
                                </p:cTn>
                              </p:par>
                              <p:par>
                                <p:cTn id="42" presetID="12" presetClass="entr" presetSubtype="8" fill="hold" grpId="0" nodeType="withEffect">
                                  <p:stCondLst>
                                    <p:cond delay="2000"/>
                                  </p:stCondLst>
                                  <p:childTnLst>
                                    <p:set>
                                      <p:cBhvr>
                                        <p:cTn id="43" dur="1" fill="hold">
                                          <p:stCondLst>
                                            <p:cond delay="0"/>
                                          </p:stCondLst>
                                        </p:cTn>
                                        <p:tgtEl>
                                          <p:spTgt spid="43"/>
                                        </p:tgtEl>
                                        <p:attrNameLst>
                                          <p:attrName>style.visibility</p:attrName>
                                        </p:attrNameLst>
                                      </p:cBhvr>
                                      <p:to>
                                        <p:strVal val="visible"/>
                                      </p:to>
                                    </p:set>
                                    <p:anim calcmode="lin" valueType="num">
                                      <p:cBhvr additive="base">
                                        <p:cTn id="44" dur="500"/>
                                        <p:tgtEl>
                                          <p:spTgt spid="43"/>
                                        </p:tgtEl>
                                        <p:attrNameLst>
                                          <p:attrName>ppt_x</p:attrName>
                                        </p:attrNameLst>
                                      </p:cBhvr>
                                      <p:tavLst>
                                        <p:tav tm="0">
                                          <p:val>
                                            <p:strVal val="#ppt_x-#ppt_w*1.125000"/>
                                          </p:val>
                                        </p:tav>
                                        <p:tav tm="100000">
                                          <p:val>
                                            <p:strVal val="#ppt_x"/>
                                          </p:val>
                                        </p:tav>
                                      </p:tavLst>
                                    </p:anim>
                                    <p:animEffect transition="in" filter="wipe(right)">
                                      <p:cBhvr>
                                        <p:cTn id="45" dur="500"/>
                                        <p:tgtEl>
                                          <p:spTgt spid="43"/>
                                        </p:tgtEl>
                                      </p:cBhvr>
                                    </p:animEffect>
                                  </p:childTnLst>
                                </p:cTn>
                              </p:par>
                              <p:par>
                                <p:cTn id="46" presetID="12" presetClass="entr" presetSubtype="8" fill="hold" grpId="0" nodeType="withEffect">
                                  <p:stCondLst>
                                    <p:cond delay="2000"/>
                                  </p:stCondLst>
                                  <p:childTnLst>
                                    <p:set>
                                      <p:cBhvr>
                                        <p:cTn id="47" dur="1" fill="hold">
                                          <p:stCondLst>
                                            <p:cond delay="0"/>
                                          </p:stCondLst>
                                        </p:cTn>
                                        <p:tgtEl>
                                          <p:spTgt spid="42"/>
                                        </p:tgtEl>
                                        <p:attrNameLst>
                                          <p:attrName>style.visibility</p:attrName>
                                        </p:attrNameLst>
                                      </p:cBhvr>
                                      <p:to>
                                        <p:strVal val="visible"/>
                                      </p:to>
                                    </p:set>
                                    <p:anim calcmode="lin" valueType="num">
                                      <p:cBhvr additive="base">
                                        <p:cTn id="48" dur="500"/>
                                        <p:tgtEl>
                                          <p:spTgt spid="42"/>
                                        </p:tgtEl>
                                        <p:attrNameLst>
                                          <p:attrName>ppt_x</p:attrName>
                                        </p:attrNameLst>
                                      </p:cBhvr>
                                      <p:tavLst>
                                        <p:tav tm="0">
                                          <p:val>
                                            <p:strVal val="#ppt_x-#ppt_w*1.125000"/>
                                          </p:val>
                                        </p:tav>
                                        <p:tav tm="100000">
                                          <p:val>
                                            <p:strVal val="#ppt_x"/>
                                          </p:val>
                                        </p:tav>
                                      </p:tavLst>
                                    </p:anim>
                                    <p:animEffect transition="in" filter="wipe(right)">
                                      <p:cBhvr>
                                        <p:cTn id="49" dur="500"/>
                                        <p:tgtEl>
                                          <p:spTgt spid="42"/>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par>
                                <p:cTn id="53" presetID="35" presetClass="path" presetSubtype="0" decel="40000" fill="hold" grpId="1" nodeType="withEffect">
                                  <p:stCondLst>
                                    <p:cond delay="2500"/>
                                  </p:stCondLst>
                                  <p:childTnLst>
                                    <p:animMotion origin="layout" path="M 0.08919 -1.48148E-6 L -0.0306 -1.48148E-6 " pathEditMode="relative" rAng="0" ptsTypes="AA">
                                      <p:cBhvr>
                                        <p:cTn id="54" dur="1000" fill="hold"/>
                                        <p:tgtEl>
                                          <p:spTgt spid="61"/>
                                        </p:tgtEl>
                                        <p:attrNameLst>
                                          <p:attrName>ppt_x</p:attrName>
                                          <p:attrName>ppt_y</p:attrName>
                                        </p:attrNameLst>
                                      </p:cBhvr>
                                      <p:rCtr x="-5990" y="0"/>
                                    </p:animMotion>
                                  </p:childTnLst>
                                </p:cTn>
                              </p:par>
                              <p:par>
                                <p:cTn id="55" presetID="35" presetClass="path" presetSubtype="0" accel="40000" decel="40000" fill="hold" grpId="2" nodeType="withEffect">
                                  <p:stCondLst>
                                    <p:cond delay="3500"/>
                                  </p:stCondLst>
                                  <p:childTnLst>
                                    <p:animMotion origin="layout" path="M 4.16667E-7 -1.48148E-6 L -0.03073 -1.48148E-6 " pathEditMode="relative" rAng="0" ptsTypes="AA">
                                      <p:cBhvr>
                                        <p:cTn id="56" dur="1000" spd="-100000" fill="hold"/>
                                        <p:tgtEl>
                                          <p:spTgt spid="61"/>
                                        </p:tgtEl>
                                        <p:attrNameLst>
                                          <p:attrName>ppt_x</p:attrName>
                                          <p:attrName>ppt_y</p:attrName>
                                        </p:attrNameLst>
                                      </p:cBhvr>
                                      <p:rCtr x="-1536" y="0"/>
                                    </p:animMotion>
                                  </p:childTnLst>
                                </p:cTn>
                              </p:par>
                              <p:par>
                                <p:cTn id="57" presetID="10" presetClass="entr" presetSubtype="0" fill="hold" grpId="0" nodeType="withEffect">
                                  <p:stCondLst>
                                    <p:cond delay="250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par>
                                <p:cTn id="60" presetID="22" presetClass="entr" presetSubtype="2" fill="hold" nodeType="withEffect">
                                  <p:stCondLst>
                                    <p:cond delay="2500"/>
                                  </p:stCondLst>
                                  <p:childTnLst>
                                    <p:set>
                                      <p:cBhvr>
                                        <p:cTn id="61" dur="1" fill="hold">
                                          <p:stCondLst>
                                            <p:cond delay="0"/>
                                          </p:stCondLst>
                                        </p:cTn>
                                        <p:tgtEl>
                                          <p:spTgt spid="38"/>
                                        </p:tgtEl>
                                        <p:attrNameLst>
                                          <p:attrName>style.visibility</p:attrName>
                                        </p:attrNameLst>
                                      </p:cBhvr>
                                      <p:to>
                                        <p:strVal val="visible"/>
                                      </p:to>
                                    </p:set>
                                    <p:animEffect transition="in" filter="wipe(right)">
                                      <p:cBhvr>
                                        <p:cTn id="62" dur="500"/>
                                        <p:tgtEl>
                                          <p:spTgt spid="38"/>
                                        </p:tgtEl>
                                      </p:cBhvr>
                                    </p:animEffect>
                                  </p:childTnLst>
                                </p:cTn>
                              </p:par>
                              <p:par>
                                <p:cTn id="63" presetID="12" presetClass="entr" presetSubtype="2" fill="hold" grpId="0" nodeType="withEffect">
                                  <p:stCondLst>
                                    <p:cond delay="3000"/>
                                  </p:stCondLst>
                                  <p:childTnLst>
                                    <p:set>
                                      <p:cBhvr>
                                        <p:cTn id="64" dur="1" fill="hold">
                                          <p:stCondLst>
                                            <p:cond delay="0"/>
                                          </p:stCondLst>
                                        </p:cTn>
                                        <p:tgtEl>
                                          <p:spTgt spid="47"/>
                                        </p:tgtEl>
                                        <p:attrNameLst>
                                          <p:attrName>style.visibility</p:attrName>
                                        </p:attrNameLst>
                                      </p:cBhvr>
                                      <p:to>
                                        <p:strVal val="visible"/>
                                      </p:to>
                                    </p:set>
                                    <p:anim calcmode="lin" valueType="num">
                                      <p:cBhvr additive="base">
                                        <p:cTn id="65" dur="500"/>
                                        <p:tgtEl>
                                          <p:spTgt spid="47"/>
                                        </p:tgtEl>
                                        <p:attrNameLst>
                                          <p:attrName>ppt_x</p:attrName>
                                        </p:attrNameLst>
                                      </p:cBhvr>
                                      <p:tavLst>
                                        <p:tav tm="0">
                                          <p:val>
                                            <p:strVal val="#ppt_x+#ppt_w*1.125000"/>
                                          </p:val>
                                        </p:tav>
                                        <p:tav tm="100000">
                                          <p:val>
                                            <p:strVal val="#ppt_x"/>
                                          </p:val>
                                        </p:tav>
                                      </p:tavLst>
                                    </p:anim>
                                    <p:animEffect transition="in" filter="wipe(left)">
                                      <p:cBhvr>
                                        <p:cTn id="66" dur="500"/>
                                        <p:tgtEl>
                                          <p:spTgt spid="47"/>
                                        </p:tgtEl>
                                      </p:cBhvr>
                                    </p:animEffect>
                                  </p:childTnLst>
                                </p:cTn>
                              </p:par>
                              <p:par>
                                <p:cTn id="67" presetID="12" presetClass="entr" presetSubtype="2" fill="hold" grpId="0" nodeType="withEffect">
                                  <p:stCondLst>
                                    <p:cond delay="3000"/>
                                  </p:stCondLst>
                                  <p:childTnLst>
                                    <p:set>
                                      <p:cBhvr>
                                        <p:cTn id="68" dur="1" fill="hold">
                                          <p:stCondLst>
                                            <p:cond delay="0"/>
                                          </p:stCondLst>
                                        </p:cTn>
                                        <p:tgtEl>
                                          <p:spTgt spid="44"/>
                                        </p:tgtEl>
                                        <p:attrNameLst>
                                          <p:attrName>style.visibility</p:attrName>
                                        </p:attrNameLst>
                                      </p:cBhvr>
                                      <p:to>
                                        <p:strVal val="visible"/>
                                      </p:to>
                                    </p:set>
                                    <p:anim calcmode="lin" valueType="num">
                                      <p:cBhvr additive="base">
                                        <p:cTn id="69" dur="500"/>
                                        <p:tgtEl>
                                          <p:spTgt spid="44"/>
                                        </p:tgtEl>
                                        <p:attrNameLst>
                                          <p:attrName>ppt_x</p:attrName>
                                        </p:attrNameLst>
                                      </p:cBhvr>
                                      <p:tavLst>
                                        <p:tav tm="0">
                                          <p:val>
                                            <p:strVal val="#ppt_x+#ppt_w*1.125000"/>
                                          </p:val>
                                        </p:tav>
                                        <p:tav tm="100000">
                                          <p:val>
                                            <p:strVal val="#ppt_x"/>
                                          </p:val>
                                        </p:tav>
                                      </p:tavLst>
                                    </p:anim>
                                    <p:animEffect transition="in" filter="wipe(left)">
                                      <p:cBhvr>
                                        <p:cTn id="70" dur="500"/>
                                        <p:tgtEl>
                                          <p:spTgt spid="44"/>
                                        </p:tgtEl>
                                      </p:cBhvr>
                                    </p:animEffect>
                                  </p:childTnLst>
                                </p:cTn>
                              </p:par>
                              <p:par>
                                <p:cTn id="71" presetID="10" presetClass="entr" presetSubtype="0" fill="hold" grpId="0" nodeType="withEffect">
                                  <p:stCondLst>
                                    <p:cond delay="3500"/>
                                  </p:stCondLst>
                                  <p:childTnLst>
                                    <p:set>
                                      <p:cBhvr>
                                        <p:cTn id="72" dur="1" fill="hold">
                                          <p:stCondLst>
                                            <p:cond delay="0"/>
                                          </p:stCondLst>
                                        </p:cTn>
                                        <p:tgtEl>
                                          <p:spTgt spid="62"/>
                                        </p:tgtEl>
                                        <p:attrNameLst>
                                          <p:attrName>style.visibility</p:attrName>
                                        </p:attrNameLst>
                                      </p:cBhvr>
                                      <p:to>
                                        <p:strVal val="visible"/>
                                      </p:to>
                                    </p:set>
                                    <p:animEffect transition="in" filter="fade">
                                      <p:cBhvr>
                                        <p:cTn id="73" dur="500"/>
                                        <p:tgtEl>
                                          <p:spTgt spid="62"/>
                                        </p:tgtEl>
                                      </p:cBhvr>
                                    </p:animEffect>
                                  </p:childTnLst>
                                </p:cTn>
                              </p:par>
                              <p:par>
                                <p:cTn id="74" presetID="35" presetClass="path" presetSubtype="0" decel="40000" fill="hold" grpId="1" nodeType="withEffect">
                                  <p:stCondLst>
                                    <p:cond delay="3500"/>
                                  </p:stCondLst>
                                  <p:childTnLst>
                                    <p:animMotion origin="layout" path="M 0.03073 -4.44444E-6 L -0.08906 -4.44444E-6 " pathEditMode="relative" rAng="0" ptsTypes="AA">
                                      <p:cBhvr>
                                        <p:cTn id="75" dur="1000" spd="-100000" fill="hold"/>
                                        <p:tgtEl>
                                          <p:spTgt spid="62"/>
                                        </p:tgtEl>
                                        <p:attrNameLst>
                                          <p:attrName>ppt_x</p:attrName>
                                          <p:attrName>ppt_y</p:attrName>
                                        </p:attrNameLst>
                                      </p:cBhvr>
                                      <p:rCtr x="-5990" y="0"/>
                                    </p:animMotion>
                                  </p:childTnLst>
                                </p:cTn>
                              </p:par>
                              <p:par>
                                <p:cTn id="76" presetID="35" presetClass="path" presetSubtype="0" accel="40000" decel="40000" fill="hold" grpId="2" nodeType="withEffect">
                                  <p:stCondLst>
                                    <p:cond delay="4500"/>
                                  </p:stCondLst>
                                  <p:childTnLst>
                                    <p:animMotion origin="layout" path="M 0.03073 -4.44444E-6 L -4.16667E-6 -4.44444E-6 " pathEditMode="relative" rAng="0" ptsTypes="AA">
                                      <p:cBhvr>
                                        <p:cTn id="77" dur="1000" fill="hold"/>
                                        <p:tgtEl>
                                          <p:spTgt spid="62"/>
                                        </p:tgtEl>
                                        <p:attrNameLst>
                                          <p:attrName>ppt_x</p:attrName>
                                          <p:attrName>ppt_y</p:attrName>
                                        </p:attrNameLst>
                                      </p:cBhvr>
                                      <p:rCtr x="-1536" y="0"/>
                                    </p:animMotion>
                                  </p:childTnLst>
                                </p:cTn>
                              </p:par>
                              <p:par>
                                <p:cTn id="78" presetID="10" presetClass="entr" presetSubtype="0" fill="hold" grpId="0" nodeType="withEffect">
                                  <p:stCondLst>
                                    <p:cond delay="350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par>
                                <p:cTn id="81" presetID="22" presetClass="entr" presetSubtype="8" fill="hold" nodeType="withEffect">
                                  <p:stCondLst>
                                    <p:cond delay="3500"/>
                                  </p:stCondLst>
                                  <p:childTnLst>
                                    <p:set>
                                      <p:cBhvr>
                                        <p:cTn id="82" dur="1" fill="hold">
                                          <p:stCondLst>
                                            <p:cond delay="0"/>
                                          </p:stCondLst>
                                        </p:cTn>
                                        <p:tgtEl>
                                          <p:spTgt spid="39"/>
                                        </p:tgtEl>
                                        <p:attrNameLst>
                                          <p:attrName>style.visibility</p:attrName>
                                        </p:attrNameLst>
                                      </p:cBhvr>
                                      <p:to>
                                        <p:strVal val="visible"/>
                                      </p:to>
                                    </p:set>
                                    <p:animEffect transition="in" filter="wipe(left)">
                                      <p:cBhvr>
                                        <p:cTn id="83" dur="500"/>
                                        <p:tgtEl>
                                          <p:spTgt spid="39"/>
                                        </p:tgtEl>
                                      </p:cBhvr>
                                    </p:animEffect>
                                  </p:childTnLst>
                                </p:cTn>
                              </p:par>
                              <p:par>
                                <p:cTn id="84" presetID="12" presetClass="entr" presetSubtype="8" fill="hold" grpId="0" nodeType="withEffect">
                                  <p:stCondLst>
                                    <p:cond delay="4000"/>
                                  </p:stCondLst>
                                  <p:childTnLst>
                                    <p:set>
                                      <p:cBhvr>
                                        <p:cTn id="85" dur="1" fill="hold">
                                          <p:stCondLst>
                                            <p:cond delay="0"/>
                                          </p:stCondLst>
                                        </p:cTn>
                                        <p:tgtEl>
                                          <p:spTgt spid="51"/>
                                        </p:tgtEl>
                                        <p:attrNameLst>
                                          <p:attrName>style.visibility</p:attrName>
                                        </p:attrNameLst>
                                      </p:cBhvr>
                                      <p:to>
                                        <p:strVal val="visible"/>
                                      </p:to>
                                    </p:set>
                                    <p:anim calcmode="lin" valueType="num">
                                      <p:cBhvr additive="base">
                                        <p:cTn id="86" dur="500"/>
                                        <p:tgtEl>
                                          <p:spTgt spid="51"/>
                                        </p:tgtEl>
                                        <p:attrNameLst>
                                          <p:attrName>ppt_x</p:attrName>
                                        </p:attrNameLst>
                                      </p:cBhvr>
                                      <p:tavLst>
                                        <p:tav tm="0">
                                          <p:val>
                                            <p:strVal val="#ppt_x-#ppt_w*1.125000"/>
                                          </p:val>
                                        </p:tav>
                                        <p:tav tm="100000">
                                          <p:val>
                                            <p:strVal val="#ppt_x"/>
                                          </p:val>
                                        </p:tav>
                                      </p:tavLst>
                                    </p:anim>
                                    <p:animEffect transition="in" filter="wipe(right)">
                                      <p:cBhvr>
                                        <p:cTn id="87" dur="500"/>
                                        <p:tgtEl>
                                          <p:spTgt spid="51"/>
                                        </p:tgtEl>
                                      </p:cBhvr>
                                    </p:animEffect>
                                  </p:childTnLst>
                                </p:cTn>
                              </p:par>
                              <p:par>
                                <p:cTn id="88" presetID="12" presetClass="entr" presetSubtype="8" fill="hold" grpId="0" nodeType="withEffect">
                                  <p:stCondLst>
                                    <p:cond delay="4000"/>
                                  </p:stCondLst>
                                  <p:childTnLst>
                                    <p:set>
                                      <p:cBhvr>
                                        <p:cTn id="89" dur="1" fill="hold">
                                          <p:stCondLst>
                                            <p:cond delay="0"/>
                                          </p:stCondLst>
                                        </p:cTn>
                                        <p:tgtEl>
                                          <p:spTgt spid="50"/>
                                        </p:tgtEl>
                                        <p:attrNameLst>
                                          <p:attrName>style.visibility</p:attrName>
                                        </p:attrNameLst>
                                      </p:cBhvr>
                                      <p:to>
                                        <p:strVal val="visible"/>
                                      </p:to>
                                    </p:set>
                                    <p:anim calcmode="lin" valueType="num">
                                      <p:cBhvr additive="base">
                                        <p:cTn id="90" dur="500"/>
                                        <p:tgtEl>
                                          <p:spTgt spid="50"/>
                                        </p:tgtEl>
                                        <p:attrNameLst>
                                          <p:attrName>ppt_x</p:attrName>
                                        </p:attrNameLst>
                                      </p:cBhvr>
                                      <p:tavLst>
                                        <p:tav tm="0">
                                          <p:val>
                                            <p:strVal val="#ppt_x-#ppt_w*1.125000"/>
                                          </p:val>
                                        </p:tav>
                                        <p:tav tm="100000">
                                          <p:val>
                                            <p:strVal val="#ppt_x"/>
                                          </p:val>
                                        </p:tav>
                                      </p:tavLst>
                                    </p:anim>
                                    <p:animEffect transition="in" filter="wipe(right)">
                                      <p:cBhvr>
                                        <p:cTn id="9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40" grpId="0"/>
      <p:bldP spid="41" grpId="0"/>
      <p:bldP spid="42" grpId="0"/>
      <p:bldP spid="43" grpId="0"/>
      <p:bldP spid="44" grpId="0"/>
      <p:bldP spid="47" grpId="0"/>
      <p:bldP spid="50" grpId="0"/>
      <p:bldP spid="51" grpId="0"/>
      <p:bldP spid="56" grpId="0" animBg="1"/>
      <p:bldP spid="56" grpId="1" animBg="1"/>
      <p:bldP spid="56" grpId="2" animBg="1"/>
      <p:bldP spid="58" grpId="0" animBg="1"/>
      <p:bldP spid="58" grpId="1" animBg="1"/>
      <p:bldP spid="58" grpId="2" animBg="1"/>
      <p:bldP spid="61" grpId="0" animBg="1"/>
      <p:bldP spid="61" grpId="1" animBg="1"/>
      <p:bldP spid="61" grpId="2" animBg="1"/>
      <p:bldP spid="62" grpId="0" animBg="1"/>
      <p:bldP spid="62" grpId="1" animBg="1"/>
      <p:bldP spid="62"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数据仓库基础理论</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入门</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安装部署</a:t>
            </a:r>
            <a:endParaRPr lang="en-US" altLang="zh-CN" dirty="0">
              <a:solidFill>
                <a:schemeClr val="tx1"/>
              </a:solidFill>
            </a:endParaRPr>
          </a:p>
          <a:p>
            <a:r>
              <a:rPr lang="zh-CN" altLang="en-US" dirty="0">
                <a:solidFill>
                  <a:schemeClr val="tx1"/>
                </a:solidFill>
              </a:rPr>
              <a:t>场景案例：</a:t>
            </a:r>
            <a:r>
              <a:rPr lang="en-US" altLang="zh-CN" dirty="0">
                <a:solidFill>
                  <a:schemeClr val="tx1"/>
                </a:solidFill>
              </a:rPr>
              <a:t>Apache Hive</a:t>
            </a:r>
            <a:r>
              <a:rPr lang="zh-CN" altLang="en-US" dirty="0">
                <a:solidFill>
                  <a:schemeClr val="tx1"/>
                </a:solidFill>
              </a:rPr>
              <a:t>初体验</a:t>
            </a:r>
            <a:endParaRPr lang="en-US" altLang="zh-CN" dirty="0">
              <a:solidFill>
                <a:schemeClr val="tx1"/>
              </a:solidFill>
            </a:endParaRPr>
          </a:p>
        </p:txBody>
      </p:sp>
    </p:spTree>
    <p:extLst>
      <p:ext uri="{BB962C8B-B14F-4D97-AF65-F5344CB8AC3E}">
        <p14:creationId xmlns:p14="http://schemas.microsoft.com/office/powerpoint/2010/main" val="3710185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数据库中，最大的特点是面向应用进行数据的组织，各个业务系统可能是相互分离的。</a:t>
            </a:r>
            <a:endParaRPr lang="en-US" altLang="zh-CN" dirty="0"/>
          </a:p>
          <a:p>
            <a:r>
              <a:rPr lang="zh-CN" altLang="en-US" dirty="0"/>
              <a:t>而</a:t>
            </a:r>
            <a:r>
              <a:rPr lang="zh-CN" altLang="en-US" dirty="0">
                <a:solidFill>
                  <a:srgbClr val="FF0000"/>
                </a:solidFill>
              </a:rPr>
              <a:t>数据仓库则是面向主题的</a:t>
            </a:r>
            <a:r>
              <a:rPr lang="zh-CN" altLang="en-US" dirty="0"/>
              <a:t>。主题是一个抽象的概念，是较高层次上企业信息系统中的</a:t>
            </a:r>
            <a:r>
              <a:rPr lang="zh-CN" altLang="en-US" dirty="0">
                <a:solidFill>
                  <a:srgbClr val="FF0000"/>
                </a:solidFill>
              </a:rPr>
              <a:t>数据综合、归类</a:t>
            </a:r>
            <a:r>
              <a:rPr lang="zh-CN" altLang="en-US" dirty="0"/>
              <a:t>并进行分析利用的抽象。在逻辑意义上，它是对应企业中某一宏观分析领域所涉及的分析对象。</a:t>
            </a:r>
            <a:endParaRPr lang="en-US" altLang="zh-CN" dirty="0"/>
          </a:p>
          <a:p>
            <a:r>
              <a:rPr lang="zh-CN" altLang="zh-CN" dirty="0"/>
              <a:t>操作型处理（传统数据）对数据的划分并不适用于决策分析。而基于主题组织的数据则不同，它们被划分为各自独立的领域，每个领域有各自的逻辑内涵但互不交叉，在</a:t>
            </a:r>
            <a:r>
              <a:rPr lang="zh-CN" altLang="zh-CN" dirty="0">
                <a:solidFill>
                  <a:srgbClr val="FF0000"/>
                </a:solidFill>
              </a:rPr>
              <a:t>抽象层次上对数据进行完整、一致和准确的描述</a:t>
            </a:r>
            <a:r>
              <a:rPr lang="zh-CN" altLang="zh-CN" dirty="0"/>
              <a:t>。</a:t>
            </a:r>
          </a:p>
          <a:p>
            <a:endParaRPr lang="zh-CN" altLang="en-US" dirty="0"/>
          </a:p>
        </p:txBody>
      </p:sp>
      <p:sp>
        <p:nvSpPr>
          <p:cNvPr id="3" name="标题 2"/>
          <p:cNvSpPr>
            <a:spLocks noGrp="1"/>
          </p:cNvSpPr>
          <p:nvPr>
            <p:ph type="title"/>
          </p:nvPr>
        </p:nvSpPr>
        <p:spPr/>
        <p:txBody>
          <a:bodyPr/>
          <a:lstStyle/>
          <a:p>
            <a:r>
              <a:rPr lang="zh-CN" altLang="en-US" dirty="0"/>
              <a:t>数据仓库特征</a:t>
            </a:r>
          </a:p>
        </p:txBody>
      </p:sp>
      <p:sp>
        <p:nvSpPr>
          <p:cNvPr id="4" name="文本占位符 3"/>
          <p:cNvSpPr>
            <a:spLocks noGrp="1"/>
          </p:cNvSpPr>
          <p:nvPr>
            <p:ph type="body" sz="quarter" idx="10"/>
          </p:nvPr>
        </p:nvSpPr>
        <p:spPr/>
        <p:txBody>
          <a:bodyPr/>
          <a:lstStyle/>
          <a:p>
            <a:r>
              <a:rPr lang="zh-CN" altLang="en-US" dirty="0"/>
              <a:t>面向主题性（</a:t>
            </a:r>
            <a:r>
              <a:rPr lang="en-US" altLang="zh-CN" dirty="0"/>
              <a:t>Subject-Oriented</a:t>
            </a:r>
            <a:r>
              <a:rPr lang="zh-CN" altLang="en-US" dirty="0"/>
              <a:t>）</a:t>
            </a:r>
          </a:p>
        </p:txBody>
      </p:sp>
      <p:sp>
        <p:nvSpPr>
          <p:cNvPr id="5" name="圆角矩形 4"/>
          <p:cNvSpPr/>
          <p:nvPr/>
        </p:nvSpPr>
        <p:spPr>
          <a:xfrm>
            <a:off x="3610404" y="4632637"/>
            <a:ext cx="4682870" cy="175109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dirty="0"/>
          </a:p>
        </p:txBody>
      </p:sp>
      <p:sp>
        <p:nvSpPr>
          <p:cNvPr id="7" name="六边形 6"/>
          <p:cNvSpPr/>
          <p:nvPr/>
        </p:nvSpPr>
        <p:spPr>
          <a:xfrm>
            <a:off x="4342007" y="5347335"/>
            <a:ext cx="754383" cy="518256"/>
          </a:xfrm>
          <a:prstGeom prst="hexago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400" dirty="0"/>
              <a:t>客户</a:t>
            </a:r>
          </a:p>
        </p:txBody>
      </p:sp>
      <p:sp>
        <p:nvSpPr>
          <p:cNvPr id="8" name="六边形 7"/>
          <p:cNvSpPr/>
          <p:nvPr/>
        </p:nvSpPr>
        <p:spPr>
          <a:xfrm>
            <a:off x="6890454" y="5536314"/>
            <a:ext cx="754383" cy="518256"/>
          </a:xfrm>
          <a:prstGeom prst="hexago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400" dirty="0"/>
              <a:t>承保</a:t>
            </a:r>
          </a:p>
        </p:txBody>
      </p:sp>
      <p:sp>
        <p:nvSpPr>
          <p:cNvPr id="9" name="六边形 8"/>
          <p:cNvSpPr/>
          <p:nvPr/>
        </p:nvSpPr>
        <p:spPr>
          <a:xfrm>
            <a:off x="5708487" y="4774725"/>
            <a:ext cx="754383" cy="518256"/>
          </a:xfrm>
          <a:prstGeom prst="hexago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400" dirty="0"/>
              <a:t>保险理赔</a:t>
            </a:r>
          </a:p>
        </p:txBody>
      </p:sp>
      <p:sp>
        <p:nvSpPr>
          <p:cNvPr id="13" name="矩形 12"/>
          <p:cNvSpPr/>
          <p:nvPr/>
        </p:nvSpPr>
        <p:spPr>
          <a:xfrm>
            <a:off x="3397624" y="3939532"/>
            <a:ext cx="5008020" cy="646331"/>
          </a:xfrm>
          <a:prstGeom prst="rect">
            <a:avLst/>
          </a:prstGeom>
          <a:noFill/>
        </p:spPr>
        <p:txBody>
          <a:bodyPr wrap="square" lIns="91440" tIns="45720" rIns="91440" bIns="45720">
            <a:spAutoFit/>
          </a:bodyPr>
          <a:lstStyle/>
          <a:p>
            <a:pPr algn="ctr"/>
            <a:r>
              <a:rPr lang="zh-CN" alt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保险行业数据仓库</a:t>
            </a:r>
          </a:p>
        </p:txBody>
      </p:sp>
    </p:spTree>
    <p:extLst>
      <p:ext uri="{BB962C8B-B14F-4D97-AF65-F5344CB8AC3E}">
        <p14:creationId xmlns:p14="http://schemas.microsoft.com/office/powerpoint/2010/main" val="878392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确定主题之后，就需要获取和主题相关的数据。当下企业中主题相关的</a:t>
            </a:r>
            <a:r>
              <a:rPr lang="zh-CN" altLang="en-US" dirty="0">
                <a:solidFill>
                  <a:srgbClr val="FF0000"/>
                </a:solidFill>
              </a:rPr>
              <a:t>数据通常会分布在多个操作型系统中，彼此分散、独立、异构</a:t>
            </a:r>
            <a:r>
              <a:rPr lang="zh-CN" altLang="en-US" dirty="0"/>
              <a:t>。</a:t>
            </a:r>
            <a:endParaRPr lang="en-US" altLang="zh-CN" dirty="0"/>
          </a:p>
          <a:p>
            <a:r>
              <a:rPr lang="zh-CN" altLang="en-US" dirty="0"/>
              <a:t>因此在数据进入数据仓库之前，必然要经过</a:t>
            </a:r>
            <a:r>
              <a:rPr lang="zh-CN" altLang="en-US" dirty="0">
                <a:solidFill>
                  <a:srgbClr val="FF0000"/>
                </a:solidFill>
              </a:rPr>
              <a:t>统一与综合，对数据进行抽取、清理、转换和汇总</a:t>
            </a:r>
            <a:r>
              <a:rPr lang="zh-CN" altLang="en-US" dirty="0"/>
              <a:t>，这一步是数据仓库建设中最关键、最复杂的一步，所要完成的工作有：</a:t>
            </a:r>
          </a:p>
          <a:p>
            <a:pPr>
              <a:buFont typeface="Wingdings" panose="05000000000000000000" pitchFamily="2" charset="2"/>
              <a:buChar char="Ø"/>
            </a:pPr>
            <a:r>
              <a:rPr lang="zh-CN" altLang="en-US" dirty="0"/>
              <a:t>要统一源数据中所有矛盾之处，如字段的同名异义、异名同义、单位不统一、字长不一致，等等。</a:t>
            </a:r>
          </a:p>
          <a:p>
            <a:pPr>
              <a:buFont typeface="Wingdings" panose="05000000000000000000" pitchFamily="2" charset="2"/>
              <a:buChar char="Ø"/>
            </a:pPr>
            <a:r>
              <a:rPr lang="zh-CN" altLang="en-US" dirty="0"/>
              <a:t>进行数据综合和计算。数据仓库中的数据综合工作可以在从原有数据库抽取数据时生成，但许多是在数据仓库内部生成的，即进入数据仓库以后进行综合生成的。</a:t>
            </a:r>
          </a:p>
          <a:p>
            <a:endParaRPr lang="zh-CN" altLang="en-US" dirty="0"/>
          </a:p>
        </p:txBody>
      </p:sp>
      <p:sp>
        <p:nvSpPr>
          <p:cNvPr id="3" name="标题 2"/>
          <p:cNvSpPr>
            <a:spLocks noGrp="1"/>
          </p:cNvSpPr>
          <p:nvPr>
            <p:ph type="title"/>
          </p:nvPr>
        </p:nvSpPr>
        <p:spPr/>
        <p:txBody>
          <a:bodyPr/>
          <a:lstStyle/>
          <a:p>
            <a:r>
              <a:rPr lang="zh-CN" altLang="en-US" dirty="0"/>
              <a:t>数据仓库特征</a:t>
            </a:r>
          </a:p>
        </p:txBody>
      </p:sp>
      <p:sp>
        <p:nvSpPr>
          <p:cNvPr id="4" name="文本占位符 3"/>
          <p:cNvSpPr>
            <a:spLocks noGrp="1"/>
          </p:cNvSpPr>
          <p:nvPr>
            <p:ph type="body" sz="quarter" idx="10"/>
          </p:nvPr>
        </p:nvSpPr>
        <p:spPr/>
        <p:txBody>
          <a:bodyPr/>
          <a:lstStyle/>
          <a:p>
            <a:r>
              <a:rPr lang="zh-CN" altLang="en-US" dirty="0"/>
              <a:t>集成性（</a:t>
            </a:r>
            <a:r>
              <a:rPr lang="en-US" altLang="zh-CN" dirty="0"/>
              <a:t>Integrated</a:t>
            </a:r>
            <a:r>
              <a:rPr lang="zh-CN" altLang="en-US" dirty="0"/>
              <a:t>）</a:t>
            </a:r>
          </a:p>
        </p:txBody>
      </p:sp>
    </p:spTree>
    <p:extLst>
      <p:ext uri="{BB962C8B-B14F-4D97-AF65-F5344CB8AC3E}">
        <p14:creationId xmlns:p14="http://schemas.microsoft.com/office/powerpoint/2010/main" val="833515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下图说明了保险公司综合数据的简单处理过程，其中数据仓库中与“承保”主题有关的数据来自于多个不同的操作型系统。这些系统内部数据的命名可能不同，数据格式也可能不同。把不同来源的数据存储到数据仓库之前，需要去除这些不一致。</a:t>
            </a:r>
          </a:p>
        </p:txBody>
      </p:sp>
      <p:sp>
        <p:nvSpPr>
          <p:cNvPr id="3" name="标题 2"/>
          <p:cNvSpPr>
            <a:spLocks noGrp="1"/>
          </p:cNvSpPr>
          <p:nvPr>
            <p:ph type="title"/>
          </p:nvPr>
        </p:nvSpPr>
        <p:spPr/>
        <p:txBody>
          <a:bodyPr/>
          <a:lstStyle/>
          <a:p>
            <a:r>
              <a:rPr lang="zh-CN" altLang="en-US" dirty="0"/>
              <a:t>数据仓库特征</a:t>
            </a:r>
          </a:p>
        </p:txBody>
      </p:sp>
      <p:sp>
        <p:nvSpPr>
          <p:cNvPr id="4" name="文本占位符 3"/>
          <p:cNvSpPr>
            <a:spLocks noGrp="1"/>
          </p:cNvSpPr>
          <p:nvPr>
            <p:ph type="body" sz="quarter" idx="10"/>
          </p:nvPr>
        </p:nvSpPr>
        <p:spPr/>
        <p:txBody>
          <a:bodyPr/>
          <a:lstStyle/>
          <a:p>
            <a:r>
              <a:rPr lang="zh-CN" altLang="en-US" dirty="0"/>
              <a:t>集成性（</a:t>
            </a:r>
            <a:r>
              <a:rPr lang="en-US" altLang="zh-CN" dirty="0"/>
              <a:t>Integrated</a:t>
            </a:r>
            <a:r>
              <a:rPr lang="zh-CN" altLang="en-US" dirty="0"/>
              <a:t>）</a:t>
            </a:r>
          </a:p>
        </p:txBody>
      </p:sp>
      <p:sp>
        <p:nvSpPr>
          <p:cNvPr id="5" name="圆柱形 4"/>
          <p:cNvSpPr/>
          <p:nvPr/>
        </p:nvSpPr>
        <p:spPr>
          <a:xfrm>
            <a:off x="3060232" y="2893757"/>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a:t>人寿险</a:t>
            </a:r>
            <a:endParaRPr lang="zh-CN" altLang="en-US" dirty="0"/>
          </a:p>
        </p:txBody>
      </p:sp>
      <p:sp>
        <p:nvSpPr>
          <p:cNvPr id="6" name="圆柱形 5"/>
          <p:cNvSpPr/>
          <p:nvPr/>
        </p:nvSpPr>
        <p:spPr>
          <a:xfrm>
            <a:off x="3060232" y="3780440"/>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a:t>财 险</a:t>
            </a:r>
            <a:endParaRPr lang="zh-CN" altLang="en-US" dirty="0"/>
          </a:p>
        </p:txBody>
      </p:sp>
      <p:sp>
        <p:nvSpPr>
          <p:cNvPr id="7" name="圆柱形 6"/>
          <p:cNvSpPr/>
          <p:nvPr/>
        </p:nvSpPr>
        <p:spPr>
          <a:xfrm>
            <a:off x="3060232" y="4649451"/>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a:t>车 险</a:t>
            </a:r>
            <a:endParaRPr lang="zh-CN" altLang="en-US" dirty="0"/>
          </a:p>
        </p:txBody>
      </p:sp>
      <p:sp>
        <p:nvSpPr>
          <p:cNvPr id="11" name="圆角矩形 10"/>
          <p:cNvSpPr/>
          <p:nvPr/>
        </p:nvSpPr>
        <p:spPr>
          <a:xfrm>
            <a:off x="6478664" y="3691343"/>
            <a:ext cx="2768956" cy="157214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12" name="文本框 11"/>
          <p:cNvSpPr txBox="1"/>
          <p:nvPr/>
        </p:nvSpPr>
        <p:spPr>
          <a:xfrm>
            <a:off x="6806384" y="3224739"/>
            <a:ext cx="2160794" cy="369332"/>
          </a:xfrm>
          <a:prstGeom prst="rect">
            <a:avLst/>
          </a:prstGeom>
          <a:noFill/>
        </p:spPr>
        <p:txBody>
          <a:bodyPr wrap="square" rtlCol="0">
            <a:spAutoFit/>
          </a:bodyPr>
          <a:lstStyle/>
          <a:p>
            <a:r>
              <a:rPr lang="zh-CN" altLang="en-US" dirty="0"/>
              <a:t>保险行业数据仓库</a:t>
            </a:r>
          </a:p>
        </p:txBody>
      </p:sp>
      <p:sp>
        <p:nvSpPr>
          <p:cNvPr id="13" name="六边形 12"/>
          <p:cNvSpPr/>
          <p:nvPr/>
        </p:nvSpPr>
        <p:spPr>
          <a:xfrm>
            <a:off x="7180834" y="4083678"/>
            <a:ext cx="1411895" cy="590712"/>
          </a:xfrm>
          <a:prstGeom prst="hexagon">
            <a:avLst/>
          </a:prstGeom>
        </p:spPr>
        <p:style>
          <a:lnRef idx="1">
            <a:schemeClr val="accent6"/>
          </a:lnRef>
          <a:fillRef idx="2">
            <a:schemeClr val="accent6"/>
          </a:fillRef>
          <a:effectRef idx="1">
            <a:schemeClr val="accent6"/>
          </a:effectRef>
          <a:fontRef idx="minor">
            <a:schemeClr val="dk1"/>
          </a:fontRef>
        </p:style>
        <p:txBody>
          <a:bodyPr rtlCol="0" anchor="ctr"/>
          <a:lstStyle/>
          <a:p>
            <a:r>
              <a:rPr lang="zh-CN" altLang="en-US" sz="1400" dirty="0"/>
              <a:t>主题：承保</a:t>
            </a:r>
          </a:p>
        </p:txBody>
      </p:sp>
      <p:cxnSp>
        <p:nvCxnSpPr>
          <p:cNvPr id="14" name="直接箭头连接符 13"/>
          <p:cNvCxnSpPr/>
          <p:nvPr/>
        </p:nvCxnSpPr>
        <p:spPr>
          <a:xfrm>
            <a:off x="3966399" y="3318139"/>
            <a:ext cx="2435130" cy="1314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3956026" y="4228755"/>
            <a:ext cx="2464193" cy="439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3977228" y="4656115"/>
            <a:ext cx="2307596" cy="535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4017913" y="4649451"/>
            <a:ext cx="2432534" cy="1454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044632" y="4481438"/>
            <a:ext cx="1932910" cy="307777"/>
          </a:xfrm>
          <a:prstGeom prst="rect">
            <a:avLst/>
          </a:prstGeom>
          <a:noFill/>
        </p:spPr>
        <p:txBody>
          <a:bodyPr wrap="square" rtlCol="0">
            <a:spAutoFit/>
          </a:bodyPr>
          <a:lstStyle/>
          <a:p>
            <a:r>
              <a:rPr lang="en-US" altLang="zh-CN" sz="1400" dirty="0"/>
              <a:t>ETL:</a:t>
            </a:r>
            <a:r>
              <a:rPr lang="zh-CN" altLang="en-US" sz="1400" dirty="0"/>
              <a:t>抽取、转换、加载</a:t>
            </a:r>
          </a:p>
        </p:txBody>
      </p:sp>
      <p:sp>
        <p:nvSpPr>
          <p:cNvPr id="19" name="圆柱形 18"/>
          <p:cNvSpPr/>
          <p:nvPr/>
        </p:nvSpPr>
        <p:spPr>
          <a:xfrm>
            <a:off x="3041626" y="5578503"/>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a:t>养老险</a:t>
            </a:r>
            <a:endParaRPr lang="zh-CN" altLang="en-US" dirty="0"/>
          </a:p>
        </p:txBody>
      </p:sp>
      <p:sp>
        <p:nvSpPr>
          <p:cNvPr id="22" name="文本框 21"/>
          <p:cNvSpPr txBox="1"/>
          <p:nvPr/>
        </p:nvSpPr>
        <p:spPr>
          <a:xfrm>
            <a:off x="2489550" y="4117922"/>
            <a:ext cx="90152" cy="935641"/>
          </a:xfrm>
          <a:prstGeom prst="rect">
            <a:avLst/>
          </a:prstGeom>
          <a:noFill/>
        </p:spPr>
        <p:txBody>
          <a:bodyPr wrap="square" rtlCol="0">
            <a:spAutoFit/>
          </a:bodyPr>
          <a:lstStyle/>
          <a:p>
            <a:r>
              <a:rPr lang="zh-CN" altLang="en-US" dirty="0"/>
              <a:t>业务系统</a:t>
            </a:r>
          </a:p>
        </p:txBody>
      </p:sp>
    </p:spTree>
    <p:extLst>
      <p:ext uri="{BB962C8B-B14F-4D97-AF65-F5344CB8AC3E}">
        <p14:creationId xmlns:p14="http://schemas.microsoft.com/office/powerpoint/2010/main" val="303110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solidFill>
                  <a:srgbClr val="FF0000"/>
                </a:solidFill>
              </a:rPr>
              <a:t>数据仓库是分析数据的平台，而不是创造数据的平台</a:t>
            </a:r>
            <a:r>
              <a:rPr lang="zh-CN" altLang="en-US" dirty="0"/>
              <a:t>。我们是通过数仓去分析数据中的规律，而不是去创造修改其中的规律。因此数据进入数据仓库后，它便稳定且不会改变。</a:t>
            </a:r>
          </a:p>
          <a:p>
            <a:r>
              <a:rPr lang="zh-CN" altLang="en-US" dirty="0"/>
              <a:t>操作型数据库主要服务于日常的业务操作，使得数据库需要不断地对数据实时更新，以便迅速获得当前最新数据，不至于影响正常的业务运作。在数据仓库中只要保存过去的业务数据，不需要每一笔业务都实时更新数据仓库，而是根据商业需要每隔一段时间把一批较新的数据导入数据仓库。</a:t>
            </a:r>
          </a:p>
          <a:p>
            <a:r>
              <a:rPr lang="zh-CN" altLang="en-US" dirty="0">
                <a:solidFill>
                  <a:srgbClr val="FF0000"/>
                </a:solidFill>
              </a:rPr>
              <a:t>数据仓库的数据反映的是一段相当长的时间内历史数据的内容</a:t>
            </a:r>
            <a:r>
              <a:rPr lang="zh-CN" altLang="en-US" dirty="0"/>
              <a:t>，是不同时点的数据库快照的集合，以及基于这些快照进行统计、综合和重组的导出数据。</a:t>
            </a:r>
          </a:p>
          <a:p>
            <a:r>
              <a:rPr lang="zh-CN" altLang="en-US" dirty="0"/>
              <a:t>数据仓库的用户对数据的操作大多是数据查询或比较复杂的挖掘，一旦数据进入数据仓库以后，一般情况下被较长时间保留。</a:t>
            </a:r>
            <a:r>
              <a:rPr lang="zh-CN" altLang="en-US" dirty="0">
                <a:solidFill>
                  <a:srgbClr val="FF0000"/>
                </a:solidFill>
              </a:rPr>
              <a:t>数据仓库中一般有大量的查询操作，但修改和删除操作很少</a:t>
            </a:r>
            <a:r>
              <a:rPr lang="zh-CN" altLang="en-US" dirty="0"/>
              <a:t>。</a:t>
            </a:r>
          </a:p>
          <a:p>
            <a:endParaRPr lang="zh-CN" altLang="en-US" dirty="0"/>
          </a:p>
        </p:txBody>
      </p:sp>
      <p:sp>
        <p:nvSpPr>
          <p:cNvPr id="3" name="标题 2"/>
          <p:cNvSpPr>
            <a:spLocks noGrp="1"/>
          </p:cNvSpPr>
          <p:nvPr>
            <p:ph type="title"/>
          </p:nvPr>
        </p:nvSpPr>
        <p:spPr/>
        <p:txBody>
          <a:bodyPr/>
          <a:lstStyle/>
          <a:p>
            <a:r>
              <a:rPr lang="zh-CN" altLang="en-US" dirty="0"/>
              <a:t>数据仓库特征</a:t>
            </a:r>
          </a:p>
        </p:txBody>
      </p:sp>
      <p:sp>
        <p:nvSpPr>
          <p:cNvPr id="4" name="文本占位符 3"/>
          <p:cNvSpPr>
            <a:spLocks noGrp="1"/>
          </p:cNvSpPr>
          <p:nvPr>
            <p:ph type="body" sz="quarter" idx="10"/>
          </p:nvPr>
        </p:nvSpPr>
        <p:spPr/>
        <p:txBody>
          <a:bodyPr/>
          <a:lstStyle/>
          <a:p>
            <a:r>
              <a:rPr lang="zh-CN" altLang="en-US" dirty="0"/>
              <a:t>非易失性、非异变性（</a:t>
            </a:r>
            <a:r>
              <a:rPr lang="en-US" altLang="zh-CN" dirty="0"/>
              <a:t>Non-Volatile</a:t>
            </a:r>
            <a:r>
              <a:rPr lang="zh-CN" altLang="en-US" dirty="0"/>
              <a:t>）</a:t>
            </a:r>
          </a:p>
        </p:txBody>
      </p:sp>
    </p:spTree>
    <p:extLst>
      <p:ext uri="{BB962C8B-B14F-4D97-AF65-F5344CB8AC3E}">
        <p14:creationId xmlns:p14="http://schemas.microsoft.com/office/powerpoint/2010/main" val="1243250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数据仓库包含各种粒度的历史数据，数据可能与某个特定日期、星期、月份、季度或者年份有关。</a:t>
            </a:r>
          </a:p>
          <a:p>
            <a:r>
              <a:rPr lang="zh-CN" altLang="en-US" dirty="0"/>
              <a:t>虽然数据仓库的用户不能修改数据，但并不是说数据仓库的数据是永远不变的。分析的结果只能反映过去的情况，当业务变化后，挖掘出的模式会失去时效性。因此</a:t>
            </a:r>
            <a:r>
              <a:rPr lang="zh-CN" altLang="en-US" dirty="0">
                <a:solidFill>
                  <a:srgbClr val="FF0000"/>
                </a:solidFill>
              </a:rPr>
              <a:t>数据仓库的数据需要随着时间更新，以适应决策的需要</a:t>
            </a:r>
            <a:r>
              <a:rPr lang="zh-CN" altLang="en-US" dirty="0"/>
              <a:t>。从这个角度讲，数据仓库建设是一个项目，更是一个过程 。</a:t>
            </a:r>
          </a:p>
          <a:p>
            <a:r>
              <a:rPr lang="zh-CN" altLang="en-US" dirty="0"/>
              <a:t>数据仓库的数据随时间的变化表现在以下几个方面。</a:t>
            </a:r>
          </a:p>
          <a:p>
            <a:pPr>
              <a:buFont typeface="Wingdings" panose="05000000000000000000" pitchFamily="2" charset="2"/>
              <a:buChar char="Ø"/>
            </a:pPr>
            <a:r>
              <a:rPr lang="zh-CN" altLang="en-US" dirty="0"/>
              <a:t>数据仓库的数据时限一般要远远长于操作型数据的数据时限。</a:t>
            </a:r>
          </a:p>
          <a:p>
            <a:pPr>
              <a:buFont typeface="Wingdings" panose="05000000000000000000" pitchFamily="2" charset="2"/>
              <a:buChar char="Ø"/>
            </a:pPr>
            <a:r>
              <a:rPr lang="zh-CN" altLang="en-US" dirty="0"/>
              <a:t>操作型系统存储的是当前数据，而数据仓库中的数据是历史数据。</a:t>
            </a:r>
          </a:p>
          <a:p>
            <a:pPr>
              <a:buFont typeface="Wingdings" panose="05000000000000000000" pitchFamily="2" charset="2"/>
              <a:buChar char="Ø"/>
            </a:pPr>
            <a:r>
              <a:rPr lang="zh-CN" altLang="en-US" dirty="0"/>
              <a:t>数据仓库中的数据是按照时间顺序追加的，它们都带有时间属性。</a:t>
            </a:r>
          </a:p>
          <a:p>
            <a:endParaRPr lang="zh-CN" altLang="en-US" dirty="0"/>
          </a:p>
        </p:txBody>
      </p:sp>
      <p:sp>
        <p:nvSpPr>
          <p:cNvPr id="3" name="标题 2"/>
          <p:cNvSpPr>
            <a:spLocks noGrp="1"/>
          </p:cNvSpPr>
          <p:nvPr>
            <p:ph type="title"/>
          </p:nvPr>
        </p:nvSpPr>
        <p:spPr/>
        <p:txBody>
          <a:bodyPr/>
          <a:lstStyle/>
          <a:p>
            <a:r>
              <a:rPr lang="zh-CN" altLang="en-US" dirty="0"/>
              <a:t>数据仓库特征</a:t>
            </a:r>
          </a:p>
        </p:txBody>
      </p:sp>
      <p:sp>
        <p:nvSpPr>
          <p:cNvPr id="4" name="文本占位符 3"/>
          <p:cNvSpPr>
            <a:spLocks noGrp="1"/>
          </p:cNvSpPr>
          <p:nvPr>
            <p:ph type="body" sz="quarter" idx="10"/>
          </p:nvPr>
        </p:nvSpPr>
        <p:spPr/>
        <p:txBody>
          <a:bodyPr/>
          <a:lstStyle/>
          <a:p>
            <a:r>
              <a:rPr lang="zh-CN" altLang="en-US" dirty="0"/>
              <a:t>时变性（</a:t>
            </a:r>
            <a:r>
              <a:rPr lang="en-US" altLang="zh-CN" dirty="0"/>
              <a:t>Time-Variant</a:t>
            </a:r>
            <a:r>
              <a:rPr lang="zh-CN" altLang="en-US" dirty="0"/>
              <a:t>）</a:t>
            </a:r>
          </a:p>
        </p:txBody>
      </p:sp>
    </p:spTree>
    <p:extLst>
      <p:ext uri="{BB962C8B-B14F-4D97-AF65-F5344CB8AC3E}">
        <p14:creationId xmlns:p14="http://schemas.microsoft.com/office/powerpoint/2010/main" val="1984793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数据仓库概念</a:t>
            </a:r>
            <a:endParaRPr lang="en-US" altLang="zh-CN" dirty="0">
              <a:solidFill>
                <a:schemeClr val="tx1"/>
              </a:solidFill>
            </a:endParaRPr>
          </a:p>
          <a:p>
            <a:r>
              <a:rPr kumimoji="1" lang="zh-CN" altLang="en-US" dirty="0">
                <a:solidFill>
                  <a:schemeClr val="tx1"/>
                </a:solidFill>
              </a:rPr>
              <a:t>场景案例：数据仓库为何而来</a:t>
            </a:r>
            <a:endParaRPr kumimoji="1" lang="en-US" altLang="zh-CN" dirty="0">
              <a:solidFill>
                <a:schemeClr val="tx1"/>
              </a:solidFill>
            </a:endParaRPr>
          </a:p>
          <a:p>
            <a:r>
              <a:rPr kumimoji="1" lang="zh-CN" altLang="en-US" dirty="0">
                <a:solidFill>
                  <a:schemeClr val="tx1"/>
                </a:solidFill>
              </a:rPr>
              <a:t>数据仓库主要特征</a:t>
            </a:r>
            <a:endParaRPr kumimoji="1" lang="en-US" altLang="zh-CN" dirty="0">
              <a:solidFill>
                <a:schemeClr val="tx1"/>
              </a:solidFill>
            </a:endParaRPr>
          </a:p>
          <a:p>
            <a:r>
              <a:rPr kumimoji="1" lang="zh-CN" altLang="en-US" dirty="0">
                <a:solidFill>
                  <a:srgbClr val="FF0000"/>
                </a:solidFill>
              </a:rPr>
              <a:t>数据仓库、数据库、数据集市</a:t>
            </a:r>
            <a:endParaRPr kumimoji="1" lang="en-US" altLang="zh-CN" dirty="0">
              <a:solidFill>
                <a:srgbClr val="FF0000"/>
              </a:solidFill>
            </a:endParaRPr>
          </a:p>
          <a:p>
            <a:r>
              <a:rPr kumimoji="1" lang="zh-CN" altLang="en-US" dirty="0">
                <a:solidFill>
                  <a:schemeClr val="tx1"/>
                </a:solidFill>
              </a:rPr>
              <a:t>数据仓库分层架构</a:t>
            </a:r>
            <a:endParaRPr kumimoji="1" lang="en-US" altLang="zh-CN" dirty="0">
              <a:solidFill>
                <a:schemeClr val="tx1"/>
              </a:solidFill>
            </a:endParaRPr>
          </a:p>
          <a:p>
            <a:r>
              <a:rPr kumimoji="1" lang="zh-CN" altLang="en-US" dirty="0">
                <a:solidFill>
                  <a:schemeClr val="tx1"/>
                </a:solidFill>
              </a:rPr>
              <a:t>场景分析：美团点评酒旅数仓建设实践</a:t>
            </a:r>
            <a:endParaRPr kumimoji="1" lang="zh-CN" altLang="en-US" dirty="0"/>
          </a:p>
        </p:txBody>
      </p:sp>
    </p:spTree>
    <p:extLst>
      <p:ext uri="{BB962C8B-B14F-4D97-AF65-F5344CB8AC3E}">
        <p14:creationId xmlns:p14="http://schemas.microsoft.com/office/powerpoint/2010/main" val="53775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联机</a:t>
            </a:r>
            <a:r>
              <a:rPr lang="zh-CN" altLang="en-US" b="1" dirty="0">
                <a:solidFill>
                  <a:srgbClr val="FF0000"/>
                </a:solidFill>
              </a:rPr>
              <a:t>事务</a:t>
            </a:r>
            <a:r>
              <a:rPr lang="zh-CN" altLang="en-US" dirty="0"/>
              <a:t>处理 </a:t>
            </a:r>
            <a:r>
              <a:rPr lang="en-US" altLang="zh-CN" dirty="0"/>
              <a:t>OLTP</a:t>
            </a:r>
            <a:r>
              <a:rPr lang="zh-CN" altLang="en-US" dirty="0"/>
              <a:t>（</a:t>
            </a:r>
            <a:r>
              <a:rPr lang="en-US" altLang="zh-CN" dirty="0"/>
              <a:t>On-Line </a:t>
            </a:r>
            <a:r>
              <a:rPr lang="en-US" altLang="zh-CN" b="1" dirty="0">
                <a:solidFill>
                  <a:srgbClr val="FF0000"/>
                </a:solidFill>
              </a:rPr>
              <a:t>Transaction</a:t>
            </a:r>
            <a:r>
              <a:rPr lang="en-US" altLang="zh-CN" dirty="0"/>
              <a:t> Processing</a:t>
            </a:r>
            <a:r>
              <a:rPr lang="zh-CN" altLang="en-US" dirty="0"/>
              <a:t>）。</a:t>
            </a:r>
            <a:endParaRPr lang="en-US" altLang="zh-CN" dirty="0"/>
          </a:p>
          <a:p>
            <a:r>
              <a:rPr lang="zh-CN" altLang="zh-CN" dirty="0"/>
              <a:t>联机</a:t>
            </a:r>
            <a:r>
              <a:rPr lang="zh-CN" altLang="zh-CN" b="1" dirty="0">
                <a:solidFill>
                  <a:srgbClr val="FF0000"/>
                </a:solidFill>
              </a:rPr>
              <a:t>分析</a:t>
            </a:r>
            <a:r>
              <a:rPr lang="zh-CN" altLang="zh-CN" dirty="0"/>
              <a:t>处理</a:t>
            </a:r>
            <a:r>
              <a:rPr lang="en-US" altLang="zh-CN" dirty="0"/>
              <a:t> OLAP</a:t>
            </a:r>
            <a:r>
              <a:rPr lang="zh-CN" altLang="zh-CN" dirty="0"/>
              <a:t>（</a:t>
            </a:r>
            <a:r>
              <a:rPr lang="en-US" altLang="zh-CN" dirty="0"/>
              <a:t>On-Line </a:t>
            </a:r>
            <a:r>
              <a:rPr lang="en-US" altLang="zh-CN" b="1" dirty="0">
                <a:solidFill>
                  <a:srgbClr val="FF0000"/>
                </a:solidFill>
              </a:rPr>
              <a:t>Analytical</a:t>
            </a:r>
            <a:r>
              <a:rPr lang="en-US" altLang="zh-CN" dirty="0">
                <a:solidFill>
                  <a:srgbClr val="FF0000"/>
                </a:solidFill>
              </a:rPr>
              <a:t> </a:t>
            </a:r>
            <a:r>
              <a:rPr lang="en-US" altLang="zh-CN" dirty="0"/>
              <a:t>Processing</a:t>
            </a:r>
            <a:r>
              <a:rPr lang="zh-CN" altLang="zh-CN" dirty="0"/>
              <a:t>）</a:t>
            </a:r>
            <a:r>
              <a:rPr lang="zh-CN" altLang="en-US" dirty="0"/>
              <a:t>。</a:t>
            </a:r>
          </a:p>
        </p:txBody>
      </p:sp>
      <p:sp>
        <p:nvSpPr>
          <p:cNvPr id="5" name="标题 4"/>
          <p:cNvSpPr>
            <a:spLocks noGrp="1"/>
          </p:cNvSpPr>
          <p:nvPr>
            <p:ph type="title"/>
          </p:nvPr>
        </p:nvSpPr>
        <p:spPr/>
        <p:txBody>
          <a:bodyPr/>
          <a:lstStyle/>
          <a:p>
            <a:r>
              <a:rPr lang="en-US" altLang="zh-CN" dirty="0"/>
              <a:t>OLTP</a:t>
            </a:r>
            <a:r>
              <a:rPr lang="zh-CN" altLang="en-US" dirty="0"/>
              <a:t>、</a:t>
            </a:r>
            <a:r>
              <a:rPr lang="en-US" altLang="zh-CN" dirty="0"/>
              <a:t>OLAP</a:t>
            </a:r>
            <a:endParaRPr lang="zh-CN" altLang="en-US" dirty="0"/>
          </a:p>
        </p:txBody>
      </p:sp>
      <p:sp>
        <p:nvSpPr>
          <p:cNvPr id="6" name="文本占位符 5"/>
          <p:cNvSpPr>
            <a:spLocks noGrp="1"/>
          </p:cNvSpPr>
          <p:nvPr>
            <p:ph type="body" sz="quarter" idx="10"/>
          </p:nvPr>
        </p:nvSpPr>
        <p:spPr/>
        <p:txBody>
          <a:bodyPr/>
          <a:lstStyle/>
          <a:p>
            <a:r>
              <a:rPr lang="zh-CN" altLang="en-US" dirty="0"/>
              <a:t>概念</a:t>
            </a:r>
          </a:p>
        </p:txBody>
      </p:sp>
      <p:pic>
        <p:nvPicPr>
          <p:cNvPr id="2050" name="Picture 2" descr="OLTP vs OLAP: main differenc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7412" y="3048000"/>
            <a:ext cx="5113654" cy="336634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19C71A3C-36C4-ABFE-9FBB-D6B472DCB98C}"/>
              </a:ext>
            </a:extLst>
          </p:cNvPr>
          <p:cNvSpPr txBox="1"/>
          <p:nvPr/>
        </p:nvSpPr>
        <p:spPr>
          <a:xfrm>
            <a:off x="6711696" y="1856232"/>
            <a:ext cx="1516762" cy="253916"/>
          </a:xfrm>
          <a:prstGeom prst="rect">
            <a:avLst/>
          </a:prstGeom>
          <a:noFill/>
        </p:spPr>
        <p:txBody>
          <a:bodyPr wrap="none" rtlCol="0">
            <a:spAutoFit/>
          </a:bodyPr>
          <a:lstStyle/>
          <a:p>
            <a:pPr fontAlgn="auto">
              <a:spcBef>
                <a:spcPts val="0"/>
              </a:spcBef>
              <a:spcAft>
                <a:spcPts val="0"/>
              </a:spcAft>
            </a:pPr>
            <a:r>
              <a:rPr lang="en-US" altLang="zh-CN" sz="1050" dirty="0">
                <a:solidFill>
                  <a:schemeClr val="tx1">
                    <a:lumMod val="65000"/>
                    <a:lumOff val="35000"/>
                  </a:schemeClr>
                </a:solidFill>
                <a:latin typeface="+mn-lt"/>
                <a:ea typeface="+mn-ea"/>
              </a:rPr>
              <a:t>MySQL  CURD </a:t>
            </a:r>
            <a:r>
              <a:rPr lang="zh-CN" altLang="en-US" sz="1050" dirty="0">
                <a:solidFill>
                  <a:schemeClr val="tx1">
                    <a:lumMod val="65000"/>
                    <a:lumOff val="35000"/>
                  </a:schemeClr>
                </a:solidFill>
                <a:latin typeface="+mn-lt"/>
                <a:ea typeface="+mn-ea"/>
              </a:rPr>
              <a:t>增删改查</a:t>
            </a:r>
          </a:p>
        </p:txBody>
      </p:sp>
      <p:sp>
        <p:nvSpPr>
          <p:cNvPr id="3" name="文本框 2">
            <a:extLst>
              <a:ext uri="{FF2B5EF4-FFF2-40B4-BE49-F238E27FC236}">
                <a16:creationId xmlns:a16="http://schemas.microsoft.com/office/drawing/2014/main" id="{6B989DA4-AD96-C4F5-F707-8A946D432F52}"/>
              </a:ext>
            </a:extLst>
          </p:cNvPr>
          <p:cNvSpPr txBox="1"/>
          <p:nvPr/>
        </p:nvSpPr>
        <p:spPr>
          <a:xfrm>
            <a:off x="6830568" y="2221992"/>
            <a:ext cx="426720" cy="253916"/>
          </a:xfrm>
          <a:prstGeom prst="rect">
            <a:avLst/>
          </a:prstGeom>
          <a:noFill/>
        </p:spPr>
        <p:txBody>
          <a:bodyPr wrap="none" rtlCol="0">
            <a:spAutoFit/>
          </a:bodyPr>
          <a:lstStyle/>
          <a:p>
            <a:pPr fontAlgn="auto">
              <a:spcBef>
                <a:spcPts val="0"/>
              </a:spcBef>
              <a:spcAft>
                <a:spcPts val="0"/>
              </a:spcAft>
            </a:pPr>
            <a:r>
              <a:rPr lang="en-US" altLang="zh-CN" sz="1050" dirty="0">
                <a:solidFill>
                  <a:schemeClr val="tx1">
                    <a:lumMod val="65000"/>
                    <a:lumOff val="35000"/>
                  </a:schemeClr>
                </a:solidFill>
                <a:latin typeface="+mn-lt"/>
                <a:ea typeface="+mn-ea"/>
              </a:rPr>
              <a:t>Hive</a:t>
            </a:r>
            <a:endParaRPr lang="zh-CN" altLang="en-US" sz="1050" dirty="0">
              <a:solidFill>
                <a:schemeClr val="tx1">
                  <a:lumMod val="65000"/>
                  <a:lumOff val="35000"/>
                </a:schemeClr>
              </a:solidFill>
              <a:latin typeface="+mn-lt"/>
              <a:ea typeface="+mn-ea"/>
            </a:endParaRPr>
          </a:p>
        </p:txBody>
      </p:sp>
    </p:spTree>
    <p:extLst>
      <p:ext uri="{BB962C8B-B14F-4D97-AF65-F5344CB8AC3E}">
        <p14:creationId xmlns:p14="http://schemas.microsoft.com/office/powerpoint/2010/main" val="1803150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操作型处理，叫联机事务处理</a:t>
            </a:r>
            <a:r>
              <a:rPr lang="en-US" altLang="zh-CN" dirty="0"/>
              <a:t>OLTP</a:t>
            </a:r>
            <a:r>
              <a:rPr lang="zh-CN" altLang="en-US" dirty="0"/>
              <a:t>（</a:t>
            </a:r>
            <a:r>
              <a:rPr lang="en-US" altLang="zh-CN" dirty="0"/>
              <a:t>On-Line </a:t>
            </a:r>
            <a:r>
              <a:rPr lang="en-US" altLang="zh-CN" b="1" dirty="0">
                <a:solidFill>
                  <a:srgbClr val="FF0000"/>
                </a:solidFill>
              </a:rPr>
              <a:t>Transaction</a:t>
            </a:r>
            <a:r>
              <a:rPr lang="en-US" altLang="zh-CN" dirty="0"/>
              <a:t> Processing</a:t>
            </a:r>
            <a:r>
              <a:rPr lang="zh-CN" altLang="en-US" dirty="0"/>
              <a:t>），主要目标是做数据处理，它是针对具体业务在数据库联机的日常操作，通常对少数记录进行查询、修改。</a:t>
            </a:r>
            <a:endParaRPr lang="en-US" altLang="zh-CN" dirty="0"/>
          </a:p>
          <a:p>
            <a:r>
              <a:rPr lang="zh-CN" altLang="en-US" dirty="0"/>
              <a:t>用户较为关心操作的响应时间、数据的安全性、完整性和并发支持的用户数等问题。</a:t>
            </a:r>
            <a:endParaRPr lang="en-US" altLang="zh-CN" dirty="0"/>
          </a:p>
          <a:p>
            <a:r>
              <a:rPr lang="zh-CN" altLang="en-US" dirty="0"/>
              <a:t>传统的</a:t>
            </a:r>
            <a:r>
              <a:rPr lang="zh-CN" altLang="en-US" dirty="0">
                <a:solidFill>
                  <a:srgbClr val="FF0000"/>
                </a:solidFill>
              </a:rPr>
              <a:t>关系型数据库系统（</a:t>
            </a:r>
            <a:r>
              <a:rPr lang="en-US" altLang="zh-CN" dirty="0">
                <a:solidFill>
                  <a:srgbClr val="FF0000"/>
                </a:solidFill>
              </a:rPr>
              <a:t>RDBMS</a:t>
            </a:r>
            <a:r>
              <a:rPr lang="zh-CN" altLang="en-US" dirty="0">
                <a:solidFill>
                  <a:srgbClr val="FF0000"/>
                </a:solidFill>
              </a:rPr>
              <a:t>）作为数据管理的主要手段，主要用于操作型处理</a:t>
            </a:r>
            <a:r>
              <a:rPr lang="zh-CN" altLang="en-US" dirty="0"/>
              <a:t>。</a:t>
            </a:r>
          </a:p>
        </p:txBody>
      </p:sp>
      <p:sp>
        <p:nvSpPr>
          <p:cNvPr id="5" name="标题 4"/>
          <p:cNvSpPr>
            <a:spLocks noGrp="1"/>
          </p:cNvSpPr>
          <p:nvPr>
            <p:ph type="title"/>
          </p:nvPr>
        </p:nvSpPr>
        <p:spPr/>
        <p:txBody>
          <a:bodyPr/>
          <a:lstStyle/>
          <a:p>
            <a:r>
              <a:rPr lang="en-US" altLang="zh-CN" dirty="0"/>
              <a:t>OLTP</a:t>
            </a:r>
            <a:endParaRPr lang="zh-CN" altLang="en-US" dirty="0"/>
          </a:p>
        </p:txBody>
      </p:sp>
      <p:sp>
        <p:nvSpPr>
          <p:cNvPr id="6" name="文本占位符 5"/>
          <p:cNvSpPr>
            <a:spLocks noGrp="1"/>
          </p:cNvSpPr>
          <p:nvPr>
            <p:ph type="body" sz="quarter" idx="10"/>
          </p:nvPr>
        </p:nvSpPr>
        <p:spPr/>
        <p:txBody>
          <a:bodyPr/>
          <a:lstStyle/>
          <a:p>
            <a:r>
              <a:rPr lang="zh-CN" altLang="en-US" dirty="0"/>
              <a:t>概念</a:t>
            </a:r>
          </a:p>
        </p:txBody>
      </p:sp>
      <p:pic>
        <p:nvPicPr>
          <p:cNvPr id="8" name="图片 7"/>
          <p:cNvPicPr>
            <a:picLocks noChangeAspect="1"/>
          </p:cNvPicPr>
          <p:nvPr/>
        </p:nvPicPr>
        <p:blipFill>
          <a:blip r:embed="rId2"/>
          <a:stretch>
            <a:fillRect/>
          </a:stretch>
        </p:blipFill>
        <p:spPr>
          <a:xfrm>
            <a:off x="2779059" y="3804655"/>
            <a:ext cx="6607083" cy="2575874"/>
          </a:xfrm>
          <a:prstGeom prst="rect">
            <a:avLst/>
          </a:prstGeom>
        </p:spPr>
      </p:pic>
    </p:spTree>
    <p:extLst>
      <p:ext uri="{BB962C8B-B14F-4D97-AF65-F5344CB8AC3E}">
        <p14:creationId xmlns:p14="http://schemas.microsoft.com/office/powerpoint/2010/main" val="3842915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分析型处理，叫联机分析处理</a:t>
            </a:r>
            <a:r>
              <a:rPr lang="en-US" altLang="zh-CN" dirty="0"/>
              <a:t>OLAP</a:t>
            </a:r>
            <a:r>
              <a:rPr lang="zh-CN" altLang="zh-CN" dirty="0"/>
              <a:t>（</a:t>
            </a:r>
            <a:r>
              <a:rPr lang="en-US" altLang="zh-CN" dirty="0"/>
              <a:t>On-Line </a:t>
            </a:r>
            <a:r>
              <a:rPr lang="en-US" altLang="zh-CN" b="1" dirty="0">
                <a:solidFill>
                  <a:srgbClr val="FF0000"/>
                </a:solidFill>
              </a:rPr>
              <a:t>Analytical</a:t>
            </a:r>
            <a:r>
              <a:rPr lang="en-US" altLang="zh-CN" dirty="0">
                <a:solidFill>
                  <a:srgbClr val="FF0000"/>
                </a:solidFill>
              </a:rPr>
              <a:t> </a:t>
            </a:r>
            <a:r>
              <a:rPr lang="en-US" altLang="zh-CN" dirty="0"/>
              <a:t>Processing</a:t>
            </a:r>
            <a:r>
              <a:rPr lang="zh-CN" altLang="zh-CN" dirty="0"/>
              <a:t>），主要目标是做数据分析。</a:t>
            </a:r>
            <a:endParaRPr lang="en-US" altLang="zh-CN" dirty="0"/>
          </a:p>
          <a:p>
            <a:r>
              <a:rPr lang="zh-CN" altLang="zh-CN" dirty="0"/>
              <a:t>一般针对某些主题的历史数据进行复杂的多维分析，支持管理决策。</a:t>
            </a:r>
            <a:endParaRPr lang="en-US" altLang="zh-CN" dirty="0"/>
          </a:p>
          <a:p>
            <a:r>
              <a:rPr lang="zh-CN" altLang="zh-CN" dirty="0">
                <a:solidFill>
                  <a:srgbClr val="FF0000"/>
                </a:solidFill>
              </a:rPr>
              <a:t>数据仓库是</a:t>
            </a:r>
            <a:r>
              <a:rPr lang="en-US" altLang="zh-CN" dirty="0">
                <a:solidFill>
                  <a:srgbClr val="FF0000"/>
                </a:solidFill>
              </a:rPr>
              <a:t>OLAP</a:t>
            </a:r>
            <a:r>
              <a:rPr lang="zh-CN" altLang="zh-CN" dirty="0">
                <a:solidFill>
                  <a:srgbClr val="FF0000"/>
                </a:solidFill>
              </a:rPr>
              <a:t>系统的一个典型示例</a:t>
            </a:r>
            <a:r>
              <a:rPr lang="zh-CN" altLang="zh-CN" dirty="0"/>
              <a:t>，</a:t>
            </a:r>
            <a:r>
              <a:rPr lang="zh-CN" altLang="zh-CN" b="1" dirty="0"/>
              <a:t>主要用于数据分析</a:t>
            </a:r>
            <a:r>
              <a:rPr lang="zh-CN" altLang="zh-CN" dirty="0"/>
              <a:t>。</a:t>
            </a:r>
          </a:p>
        </p:txBody>
      </p:sp>
      <p:sp>
        <p:nvSpPr>
          <p:cNvPr id="5" name="标题 4"/>
          <p:cNvSpPr>
            <a:spLocks noGrp="1"/>
          </p:cNvSpPr>
          <p:nvPr>
            <p:ph type="title"/>
          </p:nvPr>
        </p:nvSpPr>
        <p:spPr/>
        <p:txBody>
          <a:bodyPr/>
          <a:lstStyle/>
          <a:p>
            <a:r>
              <a:rPr lang="en-US" altLang="zh-CN" dirty="0"/>
              <a:t>OLAP</a:t>
            </a:r>
            <a:endParaRPr lang="zh-CN" altLang="en-US" dirty="0"/>
          </a:p>
        </p:txBody>
      </p:sp>
      <p:sp>
        <p:nvSpPr>
          <p:cNvPr id="6" name="文本占位符 5"/>
          <p:cNvSpPr>
            <a:spLocks noGrp="1"/>
          </p:cNvSpPr>
          <p:nvPr>
            <p:ph type="body" sz="quarter" idx="10"/>
          </p:nvPr>
        </p:nvSpPr>
        <p:spPr/>
        <p:txBody>
          <a:bodyPr/>
          <a:lstStyle/>
          <a:p>
            <a:r>
              <a:rPr lang="zh-CN" altLang="en-US" dirty="0"/>
              <a:t>概念</a:t>
            </a:r>
          </a:p>
        </p:txBody>
      </p:sp>
      <p:pic>
        <p:nvPicPr>
          <p:cNvPr id="8" name="图片 7"/>
          <p:cNvPicPr/>
          <p:nvPr/>
        </p:nvPicPr>
        <p:blipFill>
          <a:blip r:embed="rId2"/>
          <a:stretch>
            <a:fillRect/>
          </a:stretch>
        </p:blipFill>
        <p:spPr>
          <a:xfrm>
            <a:off x="3098901" y="3157093"/>
            <a:ext cx="5274310" cy="3047365"/>
          </a:xfrm>
          <a:prstGeom prst="rect">
            <a:avLst/>
          </a:prstGeom>
          <a:ln>
            <a:solidFill>
              <a:schemeClr val="bg1">
                <a:lumMod val="75000"/>
              </a:schemeClr>
            </a:solidFill>
          </a:ln>
        </p:spPr>
      </p:pic>
    </p:spTree>
    <p:extLst>
      <p:ext uri="{BB962C8B-B14F-4D97-AF65-F5344CB8AC3E}">
        <p14:creationId xmlns:p14="http://schemas.microsoft.com/office/powerpoint/2010/main" val="1035422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OLTP</a:t>
            </a:r>
            <a:r>
              <a:rPr lang="zh-CN" altLang="en-US" dirty="0"/>
              <a:t>、</a:t>
            </a:r>
            <a:r>
              <a:rPr lang="en-US" altLang="zh-CN" dirty="0"/>
              <a:t>OLAP</a:t>
            </a:r>
            <a:endParaRPr lang="zh-CN" altLang="en-US" dirty="0"/>
          </a:p>
        </p:txBody>
      </p:sp>
      <p:sp>
        <p:nvSpPr>
          <p:cNvPr id="6" name="文本占位符 5"/>
          <p:cNvSpPr>
            <a:spLocks noGrp="1"/>
          </p:cNvSpPr>
          <p:nvPr>
            <p:ph type="body" sz="quarter" idx="10"/>
          </p:nvPr>
        </p:nvSpPr>
        <p:spPr/>
        <p:txBody>
          <a:bodyPr/>
          <a:lstStyle/>
          <a:p>
            <a:r>
              <a:rPr lang="zh-CN" altLang="en-US" dirty="0"/>
              <a:t>对比</a:t>
            </a:r>
          </a:p>
        </p:txBody>
      </p:sp>
      <p:graphicFrame>
        <p:nvGraphicFramePr>
          <p:cNvPr id="2" name="表格 1"/>
          <p:cNvGraphicFramePr>
            <a:graphicFrameLocks noGrp="1"/>
          </p:cNvGraphicFramePr>
          <p:nvPr>
            <p:extLst>
              <p:ext uri="{D42A27DB-BD31-4B8C-83A1-F6EECF244321}">
                <p14:modId xmlns:p14="http://schemas.microsoft.com/office/powerpoint/2010/main" val="2521921767"/>
              </p:ext>
            </p:extLst>
          </p:nvPr>
        </p:nvGraphicFramePr>
        <p:xfrm>
          <a:off x="854391" y="2598319"/>
          <a:ext cx="5301615" cy="2351789"/>
        </p:xfrm>
        <a:graphic>
          <a:graphicData uri="http://schemas.openxmlformats.org/drawingml/2006/table">
            <a:tbl>
              <a:tblPr firstRow="1" firstCol="1" bandRow="1">
                <a:tableStyleId>{5C22544A-7EE6-4342-B048-85BDC9FD1C3A}</a:tableStyleId>
              </a:tblPr>
              <a:tblGrid>
                <a:gridCol w="800735">
                  <a:extLst>
                    <a:ext uri="{9D8B030D-6E8A-4147-A177-3AD203B41FA5}">
                      <a16:colId xmlns:a16="http://schemas.microsoft.com/office/drawing/2014/main" val="20000"/>
                    </a:ext>
                  </a:extLst>
                </a:gridCol>
                <a:gridCol w="1702435">
                  <a:extLst>
                    <a:ext uri="{9D8B030D-6E8A-4147-A177-3AD203B41FA5}">
                      <a16:colId xmlns:a16="http://schemas.microsoft.com/office/drawing/2014/main" val="20001"/>
                    </a:ext>
                  </a:extLst>
                </a:gridCol>
                <a:gridCol w="2798445">
                  <a:extLst>
                    <a:ext uri="{9D8B030D-6E8A-4147-A177-3AD203B41FA5}">
                      <a16:colId xmlns:a16="http://schemas.microsoft.com/office/drawing/2014/main" val="20002"/>
                    </a:ext>
                  </a:extLst>
                </a:gridCol>
              </a:tblGrid>
              <a:tr h="213955">
                <a:tc>
                  <a:txBody>
                    <a:bodyPr/>
                    <a:lstStyle/>
                    <a:p>
                      <a:pPr algn="l">
                        <a:lnSpc>
                          <a:spcPts val="1800"/>
                        </a:lnSpc>
                        <a:spcAft>
                          <a:spcPts val="0"/>
                        </a:spcAft>
                      </a:pPr>
                      <a:r>
                        <a:rPr lang="en-US" sz="120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200" kern="100">
                          <a:effectLst/>
                        </a:rPr>
                        <a:t>OLTP</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200" kern="100" dirty="0">
                          <a:effectLst/>
                        </a:rPr>
                        <a:t>OLAP</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27910">
                <a:tc>
                  <a:txBody>
                    <a:bodyPr/>
                    <a:lstStyle/>
                    <a:p>
                      <a:pPr algn="l">
                        <a:lnSpc>
                          <a:spcPts val="1800"/>
                        </a:lnSpc>
                        <a:spcAft>
                          <a:spcPts val="0"/>
                        </a:spcAft>
                      </a:pPr>
                      <a:r>
                        <a:rPr lang="zh-CN" sz="1050" kern="100" dirty="0">
                          <a:effectLst/>
                        </a:rPr>
                        <a:t>数据源</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050" kern="100">
                          <a:effectLst/>
                        </a:rPr>
                        <a:t>仅包含当前运行日常业务数据</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050" kern="100">
                          <a:effectLst/>
                        </a:rPr>
                        <a:t>整合来自多个来源的数据，包括</a:t>
                      </a:r>
                      <a:r>
                        <a:rPr lang="en-US" sz="1050" kern="100">
                          <a:effectLst/>
                        </a:rPr>
                        <a:t>OLTP</a:t>
                      </a:r>
                      <a:r>
                        <a:rPr lang="zh-CN" sz="1050" kern="100">
                          <a:effectLst/>
                        </a:rPr>
                        <a:t>和外部来源</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27910">
                <a:tc>
                  <a:txBody>
                    <a:bodyPr/>
                    <a:lstStyle/>
                    <a:p>
                      <a:pPr algn="l">
                        <a:lnSpc>
                          <a:spcPts val="1800"/>
                        </a:lnSpc>
                        <a:spcAft>
                          <a:spcPts val="0"/>
                        </a:spcAft>
                      </a:pPr>
                      <a:r>
                        <a:rPr lang="zh-CN" sz="1200" kern="100">
                          <a:effectLst/>
                        </a:rPr>
                        <a:t>目的</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050" kern="100">
                          <a:effectLst/>
                        </a:rPr>
                        <a:t>面向应用，面向业务，支撑事务</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050" kern="100">
                          <a:effectLst/>
                        </a:rPr>
                        <a:t>面向主题，面向分析，支撑分析决策</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13955">
                <a:tc>
                  <a:txBody>
                    <a:bodyPr/>
                    <a:lstStyle/>
                    <a:p>
                      <a:pPr algn="l">
                        <a:lnSpc>
                          <a:spcPts val="1800"/>
                        </a:lnSpc>
                        <a:spcAft>
                          <a:spcPts val="0"/>
                        </a:spcAft>
                      </a:pPr>
                      <a:r>
                        <a:rPr lang="zh-CN" sz="1200" kern="100">
                          <a:effectLst/>
                        </a:rPr>
                        <a:t>焦点</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200" kern="100" dirty="0">
                          <a:effectLst/>
                        </a:rPr>
                        <a:t>当下</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altLang="en-US" sz="1200" kern="100" dirty="0">
                          <a:effectLst/>
                        </a:rPr>
                        <a:t>主要面向</a:t>
                      </a:r>
                      <a:r>
                        <a:rPr lang="zh-CN" sz="1200" kern="100" dirty="0">
                          <a:effectLst/>
                        </a:rPr>
                        <a:t>过去</a:t>
                      </a:r>
                      <a:r>
                        <a:rPr lang="zh-CN" altLang="en-US" sz="1200" kern="100" dirty="0">
                          <a:effectLst/>
                        </a:rPr>
                        <a:t>、面向历史  实时数仓除外</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13955">
                <a:tc>
                  <a:txBody>
                    <a:bodyPr/>
                    <a:lstStyle/>
                    <a:p>
                      <a:pPr algn="l">
                        <a:lnSpc>
                          <a:spcPts val="1800"/>
                        </a:lnSpc>
                        <a:spcAft>
                          <a:spcPts val="0"/>
                        </a:spcAft>
                      </a:pPr>
                      <a:r>
                        <a:rPr lang="zh-CN" sz="1200" kern="100">
                          <a:effectLst/>
                        </a:rPr>
                        <a:t>任务</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200" kern="100">
                          <a:effectLst/>
                        </a:rPr>
                        <a:t>读写操作</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altLang="en-US" sz="1200" kern="100" dirty="0">
                          <a:effectLst/>
                        </a:rPr>
                        <a:t>大量</a:t>
                      </a:r>
                      <a:r>
                        <a:rPr lang="zh-CN" sz="1200" kern="100" dirty="0">
                          <a:effectLst/>
                        </a:rPr>
                        <a:t>读而很少写操作</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27910">
                <a:tc>
                  <a:txBody>
                    <a:bodyPr/>
                    <a:lstStyle/>
                    <a:p>
                      <a:pPr algn="l">
                        <a:lnSpc>
                          <a:spcPts val="1800"/>
                        </a:lnSpc>
                        <a:spcAft>
                          <a:spcPts val="0"/>
                        </a:spcAft>
                      </a:pPr>
                      <a:r>
                        <a:rPr lang="zh-CN" sz="1200" kern="100">
                          <a:effectLst/>
                        </a:rPr>
                        <a:t>响应时间</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200" kern="100">
                          <a:effectLst/>
                        </a:rPr>
                        <a:t>毫秒</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200" kern="100">
                          <a:effectLst/>
                        </a:rPr>
                        <a:t>秒、分钟、小时或者天</a:t>
                      </a:r>
                      <a:endParaRPr lang="zh-CN" sz="1050" kern="100">
                        <a:effectLst/>
                      </a:endParaRPr>
                    </a:p>
                    <a:p>
                      <a:pPr algn="l">
                        <a:lnSpc>
                          <a:spcPts val="1800"/>
                        </a:lnSpc>
                        <a:spcAft>
                          <a:spcPts val="0"/>
                        </a:spcAft>
                      </a:pPr>
                      <a:r>
                        <a:rPr lang="zh-CN" sz="1200" kern="100">
                          <a:effectLst/>
                        </a:rPr>
                        <a:t>取决于数据量和查询复杂性</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407347">
                <a:tc>
                  <a:txBody>
                    <a:bodyPr/>
                    <a:lstStyle/>
                    <a:p>
                      <a:pPr algn="l">
                        <a:lnSpc>
                          <a:spcPts val="1800"/>
                        </a:lnSpc>
                        <a:spcAft>
                          <a:spcPts val="0"/>
                        </a:spcAft>
                      </a:pPr>
                      <a:r>
                        <a:rPr lang="zh-CN" sz="1200" kern="100">
                          <a:effectLst/>
                        </a:rPr>
                        <a:t>数据量</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altLang="zh-CN" sz="1050" kern="100" dirty="0">
                          <a:effectLst/>
                        </a:rPr>
                        <a:t>小数据，</a:t>
                      </a:r>
                      <a:r>
                        <a:rPr lang="en-US" altLang="zh-CN" sz="1050" kern="100" dirty="0">
                          <a:effectLst/>
                        </a:rPr>
                        <a:t>MB,GB</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indent="0" algn="l" defTabSz="1219170" rtl="0" eaLnBrk="1" fontAlgn="auto" latinLnBrk="0" hangingPunct="1">
                        <a:lnSpc>
                          <a:spcPts val="1800"/>
                        </a:lnSpc>
                        <a:spcBef>
                          <a:spcPts val="0"/>
                        </a:spcBef>
                        <a:spcAft>
                          <a:spcPts val="0"/>
                        </a:spcAft>
                        <a:buClrTx/>
                        <a:buSzTx/>
                        <a:buFontTx/>
                        <a:buNone/>
                        <a:tabLst/>
                        <a:defRPr/>
                      </a:pPr>
                      <a:r>
                        <a:rPr lang="zh-CN" altLang="zh-CN" sz="1050" kern="100" dirty="0">
                          <a:effectLst/>
                        </a:rPr>
                        <a:t>大数据，</a:t>
                      </a:r>
                      <a:r>
                        <a:rPr lang="en-US" altLang="zh-CN" sz="1050" kern="100" dirty="0">
                          <a:effectLst/>
                        </a:rPr>
                        <a:t>TP</a:t>
                      </a:r>
                      <a:r>
                        <a:rPr lang="zh-CN" altLang="zh-CN" sz="1050" kern="100" dirty="0">
                          <a:effectLst/>
                        </a:rPr>
                        <a:t>，</a:t>
                      </a:r>
                      <a:r>
                        <a:rPr lang="en-US" altLang="zh-CN" sz="1050" kern="100" dirty="0">
                          <a:effectLst/>
                        </a:rPr>
                        <a:t>PB</a:t>
                      </a:r>
                      <a:endParaRPr lang="zh-CN" alt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bl>
          </a:graphicData>
        </a:graphic>
      </p:graphicFrame>
      <p:pic>
        <p:nvPicPr>
          <p:cNvPr id="9" name="图片 8" descr="https://media.geeksforgeeks.org/wp-content/uploads/olap.png"/>
          <p:cNvPicPr/>
          <p:nvPr/>
        </p:nvPicPr>
        <p:blipFill>
          <a:blip r:embed="rId3">
            <a:extLst>
              <a:ext uri="{28A0092B-C50C-407E-A947-70E740481C1C}">
                <a14:useLocalDpi xmlns:a14="http://schemas.microsoft.com/office/drawing/2010/main" val="0"/>
              </a:ext>
            </a:extLst>
          </a:blip>
          <a:srcRect/>
          <a:stretch>
            <a:fillRect/>
          </a:stretch>
        </p:blipFill>
        <p:spPr bwMode="auto">
          <a:xfrm>
            <a:off x="6543021" y="2500480"/>
            <a:ext cx="5273675" cy="2430780"/>
          </a:xfrm>
          <a:prstGeom prst="rect">
            <a:avLst/>
          </a:prstGeom>
          <a:noFill/>
          <a:ln>
            <a:solidFill>
              <a:schemeClr val="accent1"/>
            </a:solidFill>
          </a:ln>
        </p:spPr>
      </p:pic>
      <p:sp>
        <p:nvSpPr>
          <p:cNvPr id="3" name="文本框 2">
            <a:extLst>
              <a:ext uri="{FF2B5EF4-FFF2-40B4-BE49-F238E27FC236}">
                <a16:creationId xmlns:a16="http://schemas.microsoft.com/office/drawing/2014/main" id="{6820C137-048A-83BA-6F67-C0DE325478F7}"/>
              </a:ext>
            </a:extLst>
          </p:cNvPr>
          <p:cNvSpPr txBox="1"/>
          <p:nvPr/>
        </p:nvSpPr>
        <p:spPr>
          <a:xfrm>
            <a:off x="1755648" y="2167128"/>
            <a:ext cx="570990" cy="253916"/>
          </a:xfrm>
          <a:prstGeom prst="rect">
            <a:avLst/>
          </a:prstGeom>
          <a:noFill/>
        </p:spPr>
        <p:txBody>
          <a:bodyPr wrap="none" rtlCol="0">
            <a:spAutoFit/>
          </a:bodyPr>
          <a:lstStyle/>
          <a:p>
            <a:pPr fontAlgn="auto">
              <a:spcBef>
                <a:spcPts val="0"/>
              </a:spcBef>
              <a:spcAft>
                <a:spcPts val="0"/>
              </a:spcAft>
            </a:pPr>
            <a:r>
              <a:rPr lang="en-US" altLang="zh-CN" sz="1050" dirty="0">
                <a:solidFill>
                  <a:schemeClr val="tx1">
                    <a:lumMod val="65000"/>
                    <a:lumOff val="35000"/>
                  </a:schemeClr>
                </a:solidFill>
                <a:latin typeface="+mn-lt"/>
                <a:ea typeface="+mn-ea"/>
              </a:rPr>
              <a:t>MySQL</a:t>
            </a:r>
            <a:endParaRPr lang="zh-CN" altLang="en-US" sz="1050" dirty="0">
              <a:solidFill>
                <a:schemeClr val="tx1">
                  <a:lumMod val="65000"/>
                  <a:lumOff val="35000"/>
                </a:schemeClr>
              </a:solidFill>
              <a:latin typeface="+mn-lt"/>
              <a:ea typeface="+mn-ea"/>
            </a:endParaRPr>
          </a:p>
        </p:txBody>
      </p:sp>
      <p:sp>
        <p:nvSpPr>
          <p:cNvPr id="4" name="文本框 3">
            <a:extLst>
              <a:ext uri="{FF2B5EF4-FFF2-40B4-BE49-F238E27FC236}">
                <a16:creationId xmlns:a16="http://schemas.microsoft.com/office/drawing/2014/main" id="{AC6D25C8-AAD6-8B5D-F3E2-262F5502E6CB}"/>
              </a:ext>
            </a:extLst>
          </p:cNvPr>
          <p:cNvSpPr txBox="1"/>
          <p:nvPr/>
        </p:nvSpPr>
        <p:spPr>
          <a:xfrm>
            <a:off x="4105656" y="2246564"/>
            <a:ext cx="426720" cy="253916"/>
          </a:xfrm>
          <a:prstGeom prst="rect">
            <a:avLst/>
          </a:prstGeom>
          <a:noFill/>
        </p:spPr>
        <p:txBody>
          <a:bodyPr wrap="none" rtlCol="0">
            <a:spAutoFit/>
          </a:bodyPr>
          <a:lstStyle/>
          <a:p>
            <a:pPr fontAlgn="auto">
              <a:spcBef>
                <a:spcPts val="0"/>
              </a:spcBef>
              <a:spcAft>
                <a:spcPts val="0"/>
              </a:spcAft>
            </a:pPr>
            <a:r>
              <a:rPr lang="en-US" altLang="zh-CN" sz="1050" dirty="0">
                <a:solidFill>
                  <a:schemeClr val="tx1">
                    <a:lumMod val="65000"/>
                    <a:lumOff val="35000"/>
                  </a:schemeClr>
                </a:solidFill>
                <a:latin typeface="+mn-lt"/>
                <a:ea typeface="+mn-ea"/>
              </a:rPr>
              <a:t>Hive</a:t>
            </a:r>
            <a:endParaRPr lang="zh-CN" altLang="en-US" sz="1050" dirty="0">
              <a:solidFill>
                <a:schemeClr val="tx1">
                  <a:lumMod val="65000"/>
                  <a:lumOff val="35000"/>
                </a:schemeClr>
              </a:solidFill>
              <a:latin typeface="+mn-lt"/>
              <a:ea typeface="+mn-ea"/>
            </a:endParaRPr>
          </a:p>
        </p:txBody>
      </p:sp>
    </p:spTree>
    <p:extLst>
      <p:ext uri="{BB962C8B-B14F-4D97-AF65-F5344CB8AC3E}">
        <p14:creationId xmlns:p14="http://schemas.microsoft.com/office/powerpoint/2010/main" val="2375236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F5F2403-DAC9-454A-9779-7331986EC40B}"/>
              </a:ext>
            </a:extLst>
          </p:cNvPr>
          <p:cNvSpPr>
            <a:spLocks noGrp="1"/>
          </p:cNvSpPr>
          <p:nvPr>
            <p:ph type="body" sz="quarter" idx="10"/>
          </p:nvPr>
        </p:nvSpPr>
        <p:spPr/>
        <p:txBody>
          <a:bodyPr/>
          <a:lstStyle/>
          <a:p>
            <a:r>
              <a:rPr kumimoji="1" lang="zh-CN" altLang="en-US" dirty="0"/>
              <a:t>掌握数据仓库概念、起源</a:t>
            </a:r>
            <a:endParaRPr kumimoji="1" lang="en-US" altLang="zh-CN" dirty="0"/>
          </a:p>
          <a:p>
            <a:r>
              <a:rPr kumimoji="1" lang="zh-CN" altLang="en-US" dirty="0"/>
              <a:t>理解数据仓库主要特征</a:t>
            </a:r>
            <a:endParaRPr kumimoji="1" lang="en-US" altLang="zh-CN" dirty="0"/>
          </a:p>
          <a:p>
            <a:r>
              <a:rPr kumimoji="1" lang="zh-CN" altLang="en-US" dirty="0"/>
              <a:t>掌握数据仓库分层架构</a:t>
            </a:r>
            <a:endParaRPr kumimoji="1" lang="en-US" altLang="zh-CN" dirty="0"/>
          </a:p>
          <a:p>
            <a:r>
              <a:rPr kumimoji="1" lang="zh-CN" altLang="en-US" dirty="0"/>
              <a:t>掌握</a:t>
            </a:r>
            <a:r>
              <a:rPr kumimoji="1" lang="en-US" altLang="zh-CN" dirty="0"/>
              <a:t>Apache Hive</a:t>
            </a:r>
            <a:r>
              <a:rPr kumimoji="1" lang="zh-CN" altLang="en-US" dirty="0"/>
              <a:t>架构、组件、数据模型</a:t>
            </a:r>
            <a:endParaRPr kumimoji="1" lang="en-US" altLang="zh-CN" dirty="0"/>
          </a:p>
          <a:p>
            <a:r>
              <a:rPr kumimoji="1" lang="zh-CN" altLang="en-US" dirty="0"/>
              <a:t>掌握</a:t>
            </a:r>
            <a:r>
              <a:rPr kumimoji="1" lang="en-US" altLang="zh-CN" dirty="0"/>
              <a:t>Apache Hive</a:t>
            </a:r>
            <a:r>
              <a:rPr kumimoji="1" lang="zh-CN" altLang="en-US" dirty="0"/>
              <a:t>元数据</a:t>
            </a:r>
            <a:endParaRPr kumimoji="1" lang="en-US" altLang="zh-CN" dirty="0"/>
          </a:p>
          <a:p>
            <a:r>
              <a:rPr kumimoji="1" lang="zh-CN" altLang="en-US" dirty="0"/>
              <a:t>掌握</a:t>
            </a:r>
            <a:r>
              <a:rPr kumimoji="1" lang="en-US" altLang="zh-CN" dirty="0"/>
              <a:t>Apache Hive</a:t>
            </a:r>
            <a:r>
              <a:rPr kumimoji="1" lang="zh-CN" altLang="en-US" dirty="0"/>
              <a:t>安装部署方式</a:t>
            </a:r>
            <a:endParaRPr kumimoji="1" lang="en-US" altLang="zh-CN" dirty="0"/>
          </a:p>
          <a:p>
            <a:r>
              <a:rPr kumimoji="1" lang="zh-CN" altLang="en-US" dirty="0"/>
              <a:t>掌握</a:t>
            </a:r>
            <a:r>
              <a:rPr kumimoji="1" lang="en-US" altLang="zh-CN" dirty="0"/>
              <a:t>Apache Hive</a:t>
            </a:r>
            <a:r>
              <a:rPr kumimoji="1" lang="zh-CN" altLang="en-US" dirty="0"/>
              <a:t>客户端使用</a:t>
            </a:r>
            <a:endParaRPr kumimoji="1" lang="en-US" altLang="zh-CN" dirty="0"/>
          </a:p>
          <a:p>
            <a:r>
              <a:rPr lang="zh-CN" altLang="en-US" dirty="0"/>
              <a:t>理解</a:t>
            </a:r>
            <a:r>
              <a:rPr lang="en-US" altLang="zh-CN" dirty="0"/>
              <a:t>Apache Hive</a:t>
            </a:r>
            <a:r>
              <a:rPr lang="zh-CN" altLang="en-US" dirty="0"/>
              <a:t>软件定位</a:t>
            </a:r>
          </a:p>
        </p:txBody>
      </p:sp>
    </p:spTree>
    <p:extLst>
      <p:ext uri="{BB962C8B-B14F-4D97-AF65-F5344CB8AC3E}">
        <p14:creationId xmlns:p14="http://schemas.microsoft.com/office/powerpoint/2010/main" val="2196209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数据库与数据仓库的区别实际讲的是</a:t>
            </a:r>
            <a:r>
              <a:rPr lang="en-US" altLang="zh-CN" dirty="0"/>
              <a:t>OLTP</a:t>
            </a:r>
            <a:r>
              <a:rPr lang="zh-CN" altLang="en-US" dirty="0"/>
              <a:t>与</a:t>
            </a:r>
            <a:r>
              <a:rPr lang="en-US" altLang="zh-CN" dirty="0"/>
              <a:t>OLAP</a:t>
            </a:r>
            <a:r>
              <a:rPr lang="zh-CN" altLang="en-US" dirty="0"/>
              <a:t>的区别。</a:t>
            </a:r>
          </a:p>
          <a:p>
            <a:r>
              <a:rPr lang="en-US" altLang="zh-CN" dirty="0"/>
              <a:t>OLTP</a:t>
            </a:r>
            <a:r>
              <a:rPr lang="zh-CN" altLang="en-US" dirty="0"/>
              <a:t>系统的典型应用就是</a:t>
            </a:r>
            <a:r>
              <a:rPr lang="en-US" altLang="zh-CN" dirty="0"/>
              <a:t>RDBMS,</a:t>
            </a:r>
            <a:r>
              <a:rPr lang="zh-CN" altLang="en-US" dirty="0"/>
              <a:t>也就是我们俗称的数据库，当然这里要特别强调此数据库表示的是关系型数据库，</a:t>
            </a:r>
            <a:r>
              <a:rPr lang="en-US" altLang="zh-CN" dirty="0"/>
              <a:t>Nosql</a:t>
            </a:r>
            <a:r>
              <a:rPr lang="zh-CN" altLang="en-US" dirty="0"/>
              <a:t>数据库并不在讨论范围内。</a:t>
            </a:r>
          </a:p>
          <a:p>
            <a:r>
              <a:rPr lang="en-US" altLang="zh-CN" dirty="0"/>
              <a:t>OLAP</a:t>
            </a:r>
            <a:r>
              <a:rPr lang="zh-CN" altLang="en-US" dirty="0"/>
              <a:t>系统的典型应用就是</a:t>
            </a:r>
            <a:r>
              <a:rPr lang="en-US" altLang="zh-CN" dirty="0"/>
              <a:t>DW,</a:t>
            </a:r>
            <a:r>
              <a:rPr lang="zh-CN" altLang="en-US" dirty="0"/>
              <a:t>也就是我们俗称的数据仓库。</a:t>
            </a:r>
          </a:p>
          <a:p>
            <a:endParaRPr lang="zh-CN" altLang="en-US" dirty="0"/>
          </a:p>
        </p:txBody>
      </p:sp>
      <p:sp>
        <p:nvSpPr>
          <p:cNvPr id="3" name="标题 2"/>
          <p:cNvSpPr>
            <a:spLocks noGrp="1"/>
          </p:cNvSpPr>
          <p:nvPr>
            <p:ph type="title"/>
          </p:nvPr>
        </p:nvSpPr>
        <p:spPr/>
        <p:txBody>
          <a:bodyPr/>
          <a:lstStyle/>
          <a:p>
            <a:r>
              <a:rPr lang="zh-CN" altLang="en-US" dirty="0"/>
              <a:t>数据仓库、数据库</a:t>
            </a:r>
          </a:p>
        </p:txBody>
      </p:sp>
      <p:sp>
        <p:nvSpPr>
          <p:cNvPr id="4" name="文本占位符 3"/>
          <p:cNvSpPr>
            <a:spLocks noGrp="1"/>
          </p:cNvSpPr>
          <p:nvPr>
            <p:ph type="body" sz="quarter" idx="10"/>
          </p:nvPr>
        </p:nvSpPr>
        <p:spPr/>
        <p:txBody>
          <a:bodyPr/>
          <a:lstStyle/>
          <a:p>
            <a:r>
              <a:rPr lang="zh-CN" altLang="en-US" dirty="0"/>
              <a:t>区别</a:t>
            </a:r>
          </a:p>
        </p:txBody>
      </p:sp>
    </p:spTree>
    <p:extLst>
      <p:ext uri="{BB962C8B-B14F-4D97-AF65-F5344CB8AC3E}">
        <p14:creationId xmlns:p14="http://schemas.microsoft.com/office/powerpoint/2010/main" val="2872630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数据仓库不是大型的数据库，虽然数据仓库存储数据规模大。</a:t>
            </a:r>
          </a:p>
          <a:p>
            <a:r>
              <a:rPr lang="zh-CN" altLang="en-US" dirty="0"/>
              <a:t>数据仓库的出现，并不是要取代数据库。</a:t>
            </a:r>
          </a:p>
          <a:p>
            <a:r>
              <a:rPr lang="zh-CN" altLang="en-US" dirty="0"/>
              <a:t>数据库是面向事务的设计，数据仓库是面向主题设计的。</a:t>
            </a:r>
          </a:p>
          <a:p>
            <a:r>
              <a:rPr lang="zh-CN" altLang="en-US" dirty="0"/>
              <a:t>数据库一般存储业务数据，数据仓库存储的一般是历史数据。</a:t>
            </a:r>
          </a:p>
          <a:p>
            <a:r>
              <a:rPr lang="zh-CN" altLang="en-US" b="1" dirty="0"/>
              <a:t>数据库是为捕获数据而设计</a:t>
            </a:r>
            <a:r>
              <a:rPr lang="zh-CN" altLang="en-US" dirty="0"/>
              <a:t>，</a:t>
            </a:r>
            <a:r>
              <a:rPr lang="zh-CN" altLang="en-US" b="1" dirty="0"/>
              <a:t>数据仓库是为分析数据而设计</a:t>
            </a:r>
            <a:r>
              <a:rPr lang="zh-CN" altLang="en-US" dirty="0"/>
              <a:t>。</a:t>
            </a:r>
          </a:p>
          <a:p>
            <a:endParaRPr lang="zh-CN" altLang="en-US" dirty="0"/>
          </a:p>
        </p:txBody>
      </p:sp>
      <p:sp>
        <p:nvSpPr>
          <p:cNvPr id="3" name="标题 2"/>
          <p:cNvSpPr>
            <a:spLocks noGrp="1"/>
          </p:cNvSpPr>
          <p:nvPr>
            <p:ph type="title"/>
          </p:nvPr>
        </p:nvSpPr>
        <p:spPr/>
        <p:txBody>
          <a:bodyPr/>
          <a:lstStyle/>
          <a:p>
            <a:r>
              <a:rPr lang="zh-CN" altLang="en-US" dirty="0"/>
              <a:t>数据仓库、数据库</a:t>
            </a:r>
          </a:p>
        </p:txBody>
      </p:sp>
      <p:sp>
        <p:nvSpPr>
          <p:cNvPr id="4" name="文本占位符 3"/>
          <p:cNvSpPr>
            <a:spLocks noGrp="1"/>
          </p:cNvSpPr>
          <p:nvPr>
            <p:ph type="body" sz="quarter" idx="10"/>
          </p:nvPr>
        </p:nvSpPr>
        <p:spPr/>
        <p:txBody>
          <a:bodyPr/>
          <a:lstStyle/>
          <a:p>
            <a:r>
              <a:rPr lang="zh-CN" altLang="en-US" dirty="0"/>
              <a:t>区别</a:t>
            </a:r>
          </a:p>
        </p:txBody>
      </p:sp>
      <p:pic>
        <p:nvPicPr>
          <p:cNvPr id="5" name="图片 4" descr="Database vs Data Warehouse: Key Differences"/>
          <p:cNvPicPr/>
          <p:nvPr/>
        </p:nvPicPr>
        <p:blipFill>
          <a:blip r:embed="rId2">
            <a:extLst>
              <a:ext uri="{28A0092B-C50C-407E-A947-70E740481C1C}">
                <a14:useLocalDpi xmlns:a14="http://schemas.microsoft.com/office/drawing/2010/main" val="0"/>
              </a:ext>
            </a:extLst>
          </a:blip>
          <a:srcRect/>
          <a:stretch>
            <a:fillRect/>
          </a:stretch>
        </p:blipFill>
        <p:spPr bwMode="auto">
          <a:xfrm>
            <a:off x="3448524" y="4694133"/>
            <a:ext cx="5274310" cy="1171575"/>
          </a:xfrm>
          <a:prstGeom prst="rect">
            <a:avLst/>
          </a:prstGeom>
          <a:noFill/>
          <a:ln>
            <a:noFill/>
          </a:ln>
        </p:spPr>
      </p:pic>
    </p:spTree>
    <p:extLst>
      <p:ext uri="{BB962C8B-B14F-4D97-AF65-F5344CB8AC3E}">
        <p14:creationId xmlns:p14="http://schemas.microsoft.com/office/powerpoint/2010/main" val="2570156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zh-CN" dirty="0"/>
              <a:t>数据仓库</a:t>
            </a:r>
            <a:r>
              <a:rPr lang="zh-CN" altLang="en-US" dirty="0"/>
              <a:t>（</a:t>
            </a:r>
            <a:r>
              <a:rPr lang="en-US" altLang="zh-CN" dirty="0"/>
              <a:t>Data Warehouse</a:t>
            </a:r>
            <a:r>
              <a:rPr lang="zh-CN" altLang="en-US" dirty="0"/>
              <a:t>）</a:t>
            </a:r>
            <a:r>
              <a:rPr lang="zh-CN" altLang="zh-CN" dirty="0"/>
              <a:t>是面向整个集团组织的数据，</a:t>
            </a:r>
            <a:r>
              <a:rPr lang="zh-CN" altLang="en-US" dirty="0"/>
              <a:t>数据集市</a:t>
            </a:r>
            <a:r>
              <a:rPr lang="en-US" altLang="zh-CN" dirty="0"/>
              <a:t>( Data Mart ) </a:t>
            </a:r>
            <a:r>
              <a:rPr lang="zh-CN" altLang="zh-CN" dirty="0"/>
              <a:t>是面向单个部门使用的。</a:t>
            </a:r>
            <a:endParaRPr lang="en-US" altLang="zh-CN" dirty="0"/>
          </a:p>
          <a:p>
            <a:r>
              <a:rPr lang="zh-CN" altLang="zh-CN" dirty="0"/>
              <a:t>可以认为数据集市是数据仓库的子集，也有人把</a:t>
            </a:r>
            <a:r>
              <a:rPr lang="zh-CN" altLang="zh-CN" dirty="0">
                <a:solidFill>
                  <a:srgbClr val="FF0000"/>
                </a:solidFill>
              </a:rPr>
              <a:t>数据集市叫做小型数据仓库</a:t>
            </a:r>
            <a:r>
              <a:rPr lang="zh-CN" altLang="zh-CN" dirty="0"/>
              <a:t>。数据集市通常只涉及一个主题领域，例如市场营销或销售。因为它们较小且更具体，所以它们通常更易于管理和维护，并具有更灵活的结构。</a:t>
            </a:r>
          </a:p>
          <a:p>
            <a:endParaRPr lang="zh-CN" altLang="en-US" dirty="0"/>
          </a:p>
        </p:txBody>
      </p:sp>
      <p:sp>
        <p:nvSpPr>
          <p:cNvPr id="3" name="标题 2"/>
          <p:cNvSpPr>
            <a:spLocks noGrp="1"/>
          </p:cNvSpPr>
          <p:nvPr>
            <p:ph type="title"/>
          </p:nvPr>
        </p:nvSpPr>
        <p:spPr/>
        <p:txBody>
          <a:bodyPr/>
          <a:lstStyle/>
          <a:p>
            <a:r>
              <a:rPr lang="zh-CN" altLang="en-US" dirty="0"/>
              <a:t>数据仓库、数据集市</a:t>
            </a:r>
          </a:p>
        </p:txBody>
      </p:sp>
      <p:sp>
        <p:nvSpPr>
          <p:cNvPr id="4" name="文本占位符 3"/>
          <p:cNvSpPr>
            <a:spLocks noGrp="1"/>
          </p:cNvSpPr>
          <p:nvPr>
            <p:ph type="body" sz="quarter" idx="10"/>
          </p:nvPr>
        </p:nvSpPr>
        <p:spPr/>
        <p:txBody>
          <a:bodyPr/>
          <a:lstStyle/>
          <a:p>
            <a:r>
              <a:rPr lang="zh-CN" altLang="en-US" dirty="0"/>
              <a:t>区别</a:t>
            </a:r>
          </a:p>
        </p:txBody>
      </p:sp>
    </p:spTree>
    <p:extLst>
      <p:ext uri="{BB962C8B-B14F-4D97-AF65-F5344CB8AC3E}">
        <p14:creationId xmlns:p14="http://schemas.microsoft.com/office/powerpoint/2010/main" val="617348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下</a:t>
            </a:r>
            <a:r>
              <a:rPr lang="zh-CN" altLang="zh-CN" dirty="0"/>
              <a:t>图</a:t>
            </a:r>
            <a:r>
              <a:rPr lang="zh-CN" altLang="en-US" dirty="0"/>
              <a:t>中，</a:t>
            </a:r>
            <a:r>
              <a:rPr lang="zh-CN" altLang="zh-CN" dirty="0"/>
              <a:t>各种操作型系统数据和包括文件在内的等其他数据作为数据源，经过</a:t>
            </a:r>
            <a:r>
              <a:rPr lang="en-US" altLang="zh-CN" dirty="0"/>
              <a:t>ETL(</a:t>
            </a:r>
            <a:r>
              <a:rPr lang="zh-CN" altLang="zh-CN" dirty="0"/>
              <a:t>抽取转换加载</a:t>
            </a:r>
            <a:r>
              <a:rPr lang="en-US" altLang="zh-CN" dirty="0"/>
              <a:t>)</a:t>
            </a:r>
            <a:r>
              <a:rPr lang="zh-CN" altLang="zh-CN" dirty="0"/>
              <a:t>填充到数据仓库中；数据仓库中有不同主题数据，数据集市则根据部门特点面向指定主题，比如</a:t>
            </a:r>
            <a:r>
              <a:rPr lang="en-US" altLang="zh-CN" dirty="0"/>
              <a:t>Purchasing</a:t>
            </a:r>
            <a:r>
              <a:rPr lang="zh-CN" altLang="zh-CN" dirty="0"/>
              <a:t>（采购）、</a:t>
            </a:r>
            <a:r>
              <a:rPr lang="en-US" altLang="zh-CN" dirty="0"/>
              <a:t>Sales</a:t>
            </a:r>
            <a:r>
              <a:rPr lang="zh-CN" altLang="zh-CN" dirty="0"/>
              <a:t>（销售）、</a:t>
            </a:r>
            <a:r>
              <a:rPr lang="en-US" altLang="zh-CN" dirty="0"/>
              <a:t>Inventory</a:t>
            </a:r>
            <a:r>
              <a:rPr lang="zh-CN" altLang="zh-CN" dirty="0"/>
              <a:t>（库存）；</a:t>
            </a:r>
          </a:p>
          <a:p>
            <a:r>
              <a:rPr lang="zh-CN" altLang="zh-CN" dirty="0"/>
              <a:t>用户可以基于主题数据开展各种应用：数据分析、数据报表、数据挖掘。</a:t>
            </a:r>
          </a:p>
          <a:p>
            <a:endParaRPr lang="zh-CN" altLang="en-US" dirty="0"/>
          </a:p>
        </p:txBody>
      </p:sp>
      <p:sp>
        <p:nvSpPr>
          <p:cNvPr id="3" name="标题 2"/>
          <p:cNvSpPr>
            <a:spLocks noGrp="1"/>
          </p:cNvSpPr>
          <p:nvPr>
            <p:ph type="title"/>
          </p:nvPr>
        </p:nvSpPr>
        <p:spPr/>
        <p:txBody>
          <a:bodyPr/>
          <a:lstStyle/>
          <a:p>
            <a:r>
              <a:rPr lang="zh-CN" altLang="en-US" dirty="0"/>
              <a:t>数据仓库、数据集市</a:t>
            </a:r>
          </a:p>
        </p:txBody>
      </p:sp>
      <p:sp>
        <p:nvSpPr>
          <p:cNvPr id="4" name="文本占位符 3"/>
          <p:cNvSpPr>
            <a:spLocks noGrp="1"/>
          </p:cNvSpPr>
          <p:nvPr>
            <p:ph type="body" sz="quarter" idx="10"/>
          </p:nvPr>
        </p:nvSpPr>
        <p:spPr/>
        <p:txBody>
          <a:bodyPr/>
          <a:lstStyle/>
          <a:p>
            <a:r>
              <a:rPr lang="zh-CN" altLang="en-US" dirty="0"/>
              <a:t>区别</a:t>
            </a:r>
          </a:p>
        </p:txBody>
      </p:sp>
      <p:pic>
        <p:nvPicPr>
          <p:cNvPr id="6" name="图片 5"/>
          <p:cNvPicPr/>
          <p:nvPr/>
        </p:nvPicPr>
        <p:blipFill>
          <a:blip r:embed="rId2"/>
          <a:stretch>
            <a:fillRect/>
          </a:stretch>
        </p:blipFill>
        <p:spPr>
          <a:xfrm>
            <a:off x="3324374" y="3755920"/>
            <a:ext cx="5274310" cy="2874177"/>
          </a:xfrm>
          <a:prstGeom prst="rect">
            <a:avLst/>
          </a:prstGeom>
          <a:ln>
            <a:solidFill>
              <a:schemeClr val="accent1"/>
            </a:solidFill>
          </a:ln>
        </p:spPr>
      </p:pic>
    </p:spTree>
    <p:extLst>
      <p:ext uri="{BB962C8B-B14F-4D97-AF65-F5344CB8AC3E}">
        <p14:creationId xmlns:p14="http://schemas.microsoft.com/office/powerpoint/2010/main" val="3921941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数据仓库概念</a:t>
            </a:r>
            <a:endParaRPr lang="en-US" altLang="zh-CN" dirty="0">
              <a:solidFill>
                <a:schemeClr val="tx1"/>
              </a:solidFill>
            </a:endParaRPr>
          </a:p>
          <a:p>
            <a:r>
              <a:rPr kumimoji="1" lang="zh-CN" altLang="en-US" dirty="0">
                <a:solidFill>
                  <a:schemeClr val="tx1"/>
                </a:solidFill>
              </a:rPr>
              <a:t>场景案例：数据仓库为何而来</a:t>
            </a:r>
            <a:endParaRPr kumimoji="1" lang="en-US" altLang="zh-CN" dirty="0">
              <a:solidFill>
                <a:schemeClr val="tx1"/>
              </a:solidFill>
            </a:endParaRPr>
          </a:p>
          <a:p>
            <a:r>
              <a:rPr kumimoji="1" lang="zh-CN" altLang="en-US" dirty="0">
                <a:solidFill>
                  <a:schemeClr val="tx1"/>
                </a:solidFill>
              </a:rPr>
              <a:t>数据仓库主要特征</a:t>
            </a:r>
            <a:endParaRPr kumimoji="1" lang="en-US" altLang="zh-CN" dirty="0">
              <a:solidFill>
                <a:schemeClr val="tx1"/>
              </a:solidFill>
            </a:endParaRPr>
          </a:p>
          <a:p>
            <a:r>
              <a:rPr kumimoji="1" lang="zh-CN" altLang="en-US" dirty="0">
                <a:solidFill>
                  <a:schemeClr val="tx1"/>
                </a:solidFill>
              </a:rPr>
              <a:t>数据仓库、数据库、数据集市</a:t>
            </a:r>
            <a:endParaRPr kumimoji="1" lang="en-US" altLang="zh-CN" dirty="0">
              <a:solidFill>
                <a:schemeClr val="tx1"/>
              </a:solidFill>
            </a:endParaRPr>
          </a:p>
          <a:p>
            <a:r>
              <a:rPr kumimoji="1" lang="zh-CN" altLang="en-US" dirty="0">
                <a:solidFill>
                  <a:srgbClr val="FF0000"/>
                </a:solidFill>
              </a:rPr>
              <a:t>数据仓库分层架构</a:t>
            </a:r>
            <a:endParaRPr kumimoji="1" lang="en-US" altLang="zh-CN" dirty="0">
              <a:solidFill>
                <a:srgbClr val="FF0000"/>
              </a:solidFill>
            </a:endParaRPr>
          </a:p>
          <a:p>
            <a:r>
              <a:rPr kumimoji="1" lang="zh-CN" altLang="en-US" dirty="0">
                <a:solidFill>
                  <a:schemeClr val="tx1"/>
                </a:solidFill>
              </a:rPr>
              <a:t>场景分析：美团点评酒旅数仓建设实践</a:t>
            </a:r>
            <a:endParaRPr kumimoji="1" lang="zh-CN" altLang="en-US" dirty="0"/>
          </a:p>
        </p:txBody>
      </p:sp>
    </p:spTree>
    <p:extLst>
      <p:ext uri="{BB962C8B-B14F-4D97-AF65-F5344CB8AC3E}">
        <p14:creationId xmlns:p14="http://schemas.microsoft.com/office/powerpoint/2010/main" val="945253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数据仓库的特点是本身不生产数据，也不最终消费数据。按照数据流入流出数仓的过程进行分层就显得水到渠成。</a:t>
            </a:r>
          </a:p>
          <a:p>
            <a:r>
              <a:rPr lang="zh-CN" altLang="en-US" dirty="0"/>
              <a:t>每个企业根据自己的业务需求可以分成不同的层次。但是最基础的分层思想，理论上分为三个层：操作型数据层（</a:t>
            </a:r>
            <a:r>
              <a:rPr lang="en-US" altLang="zh-CN" b="1" dirty="0">
                <a:solidFill>
                  <a:srgbClr val="FF0000"/>
                </a:solidFill>
              </a:rPr>
              <a:t>ODS  operation data store</a:t>
            </a:r>
            <a:r>
              <a:rPr lang="zh-CN" altLang="en-US" dirty="0"/>
              <a:t>）、数据仓库层</a:t>
            </a:r>
            <a:r>
              <a:rPr lang="en-US" altLang="zh-CN" dirty="0"/>
              <a:t>(</a:t>
            </a:r>
            <a:r>
              <a:rPr lang="en-US" altLang="zh-CN" b="1" dirty="0">
                <a:solidFill>
                  <a:srgbClr val="FF0000"/>
                </a:solidFill>
              </a:rPr>
              <a:t>DW data warehouse</a:t>
            </a:r>
            <a:r>
              <a:rPr lang="en-US" altLang="zh-CN" dirty="0"/>
              <a:t>)</a:t>
            </a:r>
            <a:r>
              <a:rPr lang="zh-CN" altLang="en-US" dirty="0"/>
              <a:t>和数据应用层</a:t>
            </a:r>
            <a:r>
              <a:rPr lang="en-US" altLang="zh-CN" dirty="0"/>
              <a:t>(</a:t>
            </a:r>
            <a:r>
              <a:rPr lang="en-US" altLang="zh-CN" b="1" dirty="0">
                <a:solidFill>
                  <a:srgbClr val="FF0000"/>
                </a:solidFill>
              </a:rPr>
              <a:t>DA data application</a:t>
            </a:r>
            <a:r>
              <a:rPr lang="en-US" altLang="zh-CN" dirty="0"/>
              <a:t>)</a:t>
            </a:r>
            <a:r>
              <a:rPr lang="zh-CN" altLang="en-US" dirty="0"/>
              <a:t>。</a:t>
            </a:r>
          </a:p>
          <a:p>
            <a:r>
              <a:rPr lang="zh-CN" altLang="en-US" dirty="0"/>
              <a:t>企业在实际运用中可以基于这个基础分层之上添加新的层次，来满足不同的业务需求。</a:t>
            </a:r>
          </a:p>
          <a:p>
            <a:endParaRPr lang="zh-CN" altLang="en-US" dirty="0"/>
          </a:p>
        </p:txBody>
      </p:sp>
      <p:sp>
        <p:nvSpPr>
          <p:cNvPr id="5" name="标题 4"/>
          <p:cNvSpPr>
            <a:spLocks noGrp="1"/>
          </p:cNvSpPr>
          <p:nvPr>
            <p:ph type="title"/>
          </p:nvPr>
        </p:nvSpPr>
        <p:spPr/>
        <p:txBody>
          <a:bodyPr/>
          <a:lstStyle/>
          <a:p>
            <a:r>
              <a:rPr lang="zh-CN" altLang="en-US" dirty="0"/>
              <a:t>数据仓库分层架构</a:t>
            </a:r>
          </a:p>
        </p:txBody>
      </p:sp>
      <p:sp>
        <p:nvSpPr>
          <p:cNvPr id="6" name="文本占位符 5"/>
          <p:cNvSpPr>
            <a:spLocks noGrp="1"/>
          </p:cNvSpPr>
          <p:nvPr>
            <p:ph type="body" sz="quarter" idx="10"/>
          </p:nvPr>
        </p:nvSpPr>
        <p:spPr/>
        <p:txBody>
          <a:bodyPr/>
          <a:lstStyle/>
          <a:p>
            <a:r>
              <a:rPr lang="zh-CN" altLang="en-US" dirty="0"/>
              <a:t>分层思想和标准</a:t>
            </a:r>
          </a:p>
        </p:txBody>
      </p:sp>
      <p:pic>
        <p:nvPicPr>
          <p:cNvPr id="8" name="图片 7"/>
          <p:cNvPicPr/>
          <p:nvPr/>
        </p:nvPicPr>
        <p:blipFill>
          <a:blip r:embed="rId2"/>
          <a:stretch>
            <a:fillRect/>
          </a:stretch>
        </p:blipFill>
        <p:spPr>
          <a:xfrm>
            <a:off x="3207834" y="3330892"/>
            <a:ext cx="5274310" cy="3244215"/>
          </a:xfrm>
          <a:prstGeom prst="rect">
            <a:avLst/>
          </a:prstGeom>
          <a:ln>
            <a:solidFill>
              <a:schemeClr val="accent1"/>
            </a:solidFill>
          </a:ln>
        </p:spPr>
      </p:pic>
      <p:sp>
        <p:nvSpPr>
          <p:cNvPr id="2" name="文本框 1">
            <a:extLst>
              <a:ext uri="{FF2B5EF4-FFF2-40B4-BE49-F238E27FC236}">
                <a16:creationId xmlns:a16="http://schemas.microsoft.com/office/drawing/2014/main" id="{B650F1F6-5CD9-1276-7F2C-ADCC9CAACF5D}"/>
              </a:ext>
            </a:extLst>
          </p:cNvPr>
          <p:cNvSpPr txBox="1"/>
          <p:nvPr/>
        </p:nvSpPr>
        <p:spPr>
          <a:xfrm>
            <a:off x="5096390" y="4114800"/>
            <a:ext cx="588623"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解耦合</a:t>
            </a:r>
          </a:p>
        </p:txBody>
      </p:sp>
    </p:spTree>
    <p:extLst>
      <p:ext uri="{BB962C8B-B14F-4D97-AF65-F5344CB8AC3E}">
        <p14:creationId xmlns:p14="http://schemas.microsoft.com/office/powerpoint/2010/main" val="2826281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为了更好的理解数据仓库分层的思想以及每层的功能意义，下面结合阿里巴巴提供出的数仓分层架构图进行分析。</a:t>
            </a:r>
            <a:endParaRPr lang="en-US" altLang="zh-CN" dirty="0"/>
          </a:p>
          <a:p>
            <a:r>
              <a:rPr lang="zh-CN" altLang="en-US" dirty="0"/>
              <a:t>阿里数仓是非常经典的</a:t>
            </a:r>
            <a:r>
              <a:rPr lang="en-US" altLang="zh-CN" dirty="0"/>
              <a:t>3</a:t>
            </a:r>
            <a:r>
              <a:rPr lang="zh-CN" altLang="en-US" dirty="0"/>
              <a:t>层架构，从下往上依次是：</a:t>
            </a:r>
            <a:r>
              <a:rPr lang="en-US" altLang="zh-CN" b="1" dirty="0">
                <a:solidFill>
                  <a:srgbClr val="FF0000"/>
                </a:solidFill>
              </a:rPr>
              <a:t>ODS</a:t>
            </a:r>
            <a:r>
              <a:rPr lang="zh-CN" altLang="en-US" b="1" dirty="0">
                <a:solidFill>
                  <a:srgbClr val="FF0000"/>
                </a:solidFill>
              </a:rPr>
              <a:t>、</a:t>
            </a:r>
            <a:r>
              <a:rPr lang="en-US" altLang="zh-CN" b="1" dirty="0">
                <a:solidFill>
                  <a:srgbClr val="FF0000"/>
                </a:solidFill>
              </a:rPr>
              <a:t>DW</a:t>
            </a:r>
            <a:r>
              <a:rPr lang="zh-CN" altLang="en-US" b="1" dirty="0">
                <a:solidFill>
                  <a:srgbClr val="FF0000"/>
                </a:solidFill>
              </a:rPr>
              <a:t>、</a:t>
            </a:r>
            <a:r>
              <a:rPr lang="en-US" altLang="zh-CN" b="1" dirty="0">
                <a:solidFill>
                  <a:srgbClr val="FF0000"/>
                </a:solidFill>
              </a:rPr>
              <a:t>DA</a:t>
            </a:r>
            <a:r>
              <a:rPr lang="zh-CN" altLang="en-US" dirty="0"/>
              <a:t>。</a:t>
            </a:r>
            <a:endParaRPr lang="en-US" altLang="zh-CN" dirty="0"/>
          </a:p>
          <a:p>
            <a:r>
              <a:rPr lang="zh-CN" altLang="en-US" dirty="0"/>
              <a:t>通过元数据管理和数据质量监控来把控整个数仓中数据的流转过程、血缘依赖关系和生命周期。</a:t>
            </a:r>
            <a:endParaRPr lang="en-US" altLang="zh-CN" dirty="0"/>
          </a:p>
          <a:p>
            <a:r>
              <a:rPr lang="zh-CN" altLang="en-US" dirty="0">
                <a:solidFill>
                  <a:srgbClr val="FF0000"/>
                </a:solidFill>
              </a:rPr>
              <a:t>当下我们不做深入探讨，只做宏观了解掌握。</a:t>
            </a:r>
            <a:endParaRPr lang="en-US" altLang="zh-CN" dirty="0">
              <a:solidFill>
                <a:srgbClr val="FF0000"/>
              </a:solidFill>
            </a:endParaRPr>
          </a:p>
          <a:p>
            <a:endParaRPr lang="zh-CN" altLang="en-US" dirty="0"/>
          </a:p>
        </p:txBody>
      </p:sp>
      <p:sp>
        <p:nvSpPr>
          <p:cNvPr id="3" name="标题 2"/>
          <p:cNvSpPr>
            <a:spLocks noGrp="1"/>
          </p:cNvSpPr>
          <p:nvPr>
            <p:ph type="title"/>
          </p:nvPr>
        </p:nvSpPr>
        <p:spPr/>
        <p:txBody>
          <a:bodyPr/>
          <a:lstStyle/>
          <a:p>
            <a:r>
              <a:rPr lang="zh-CN" altLang="en-US" dirty="0"/>
              <a:t>数据仓库分层架构</a:t>
            </a:r>
          </a:p>
        </p:txBody>
      </p:sp>
      <p:sp>
        <p:nvSpPr>
          <p:cNvPr id="4" name="文本占位符 3"/>
          <p:cNvSpPr>
            <a:spLocks noGrp="1"/>
          </p:cNvSpPr>
          <p:nvPr>
            <p:ph type="body" sz="quarter" idx="10"/>
          </p:nvPr>
        </p:nvSpPr>
        <p:spPr/>
        <p:txBody>
          <a:bodyPr/>
          <a:lstStyle/>
          <a:p>
            <a:r>
              <a:rPr lang="zh-CN" altLang="en-US" dirty="0"/>
              <a:t>阿里巴巴数仓</a:t>
            </a:r>
            <a:r>
              <a:rPr lang="en-US" altLang="zh-CN" dirty="0"/>
              <a:t>3</a:t>
            </a:r>
            <a:r>
              <a:rPr lang="zh-CN" altLang="en-US" dirty="0"/>
              <a:t>层架构</a:t>
            </a:r>
          </a:p>
        </p:txBody>
      </p:sp>
      <p:pic>
        <p:nvPicPr>
          <p:cNvPr id="7" name="图片 6"/>
          <p:cNvPicPr/>
          <p:nvPr/>
        </p:nvPicPr>
        <p:blipFill>
          <a:blip r:embed="rId2"/>
          <a:stretch>
            <a:fillRect/>
          </a:stretch>
        </p:blipFill>
        <p:spPr>
          <a:xfrm>
            <a:off x="2943549" y="3558990"/>
            <a:ext cx="6284259" cy="3076219"/>
          </a:xfrm>
          <a:prstGeom prst="rect">
            <a:avLst/>
          </a:prstGeom>
        </p:spPr>
      </p:pic>
    </p:spTree>
    <p:extLst>
      <p:ext uri="{BB962C8B-B14F-4D97-AF65-F5344CB8AC3E}">
        <p14:creationId xmlns:p14="http://schemas.microsoft.com/office/powerpoint/2010/main" val="4178987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b="1" dirty="0">
                <a:solidFill>
                  <a:srgbClr val="FF0000"/>
                </a:solidFill>
              </a:rPr>
              <a:t>操作型数据层</a:t>
            </a:r>
            <a:r>
              <a:rPr lang="zh-CN" altLang="en-US" dirty="0"/>
              <a:t>，也称之为源数据层、数据引入层、数据暂存层、临时缓存层。</a:t>
            </a:r>
            <a:endParaRPr lang="en-US" altLang="zh-CN" dirty="0"/>
          </a:p>
          <a:p>
            <a:r>
              <a:rPr lang="zh-CN" altLang="en-US" dirty="0">
                <a:solidFill>
                  <a:srgbClr val="FF0000"/>
                </a:solidFill>
              </a:rPr>
              <a:t>此层存放未经过处理的原始数据至数据仓库系统，结构上与源系统保持一致，是数据仓库的数据准备区</a:t>
            </a:r>
            <a:r>
              <a:rPr lang="zh-CN" altLang="en-US" dirty="0"/>
              <a:t>。</a:t>
            </a:r>
            <a:endParaRPr lang="en-US" altLang="zh-CN" dirty="0"/>
          </a:p>
          <a:p>
            <a:r>
              <a:rPr lang="zh-CN" altLang="en-US" dirty="0"/>
              <a:t>主要完成基础数据引入到数仓的职责，和数据源系统进行</a:t>
            </a:r>
            <a:r>
              <a:rPr lang="zh-CN" altLang="en-US" b="1" dirty="0"/>
              <a:t>解耦合</a:t>
            </a:r>
            <a:r>
              <a:rPr lang="zh-CN" altLang="en-US" dirty="0"/>
              <a:t>，同时记录基础数据的历史变化。</a:t>
            </a:r>
          </a:p>
          <a:p>
            <a:endParaRPr lang="zh-CN" altLang="en-US" dirty="0"/>
          </a:p>
        </p:txBody>
      </p:sp>
      <p:sp>
        <p:nvSpPr>
          <p:cNvPr id="5" name="标题 4"/>
          <p:cNvSpPr>
            <a:spLocks noGrp="1"/>
          </p:cNvSpPr>
          <p:nvPr>
            <p:ph type="title"/>
          </p:nvPr>
        </p:nvSpPr>
        <p:spPr/>
        <p:txBody>
          <a:bodyPr/>
          <a:lstStyle/>
          <a:p>
            <a:r>
              <a:rPr lang="zh-CN" altLang="en-US" dirty="0"/>
              <a:t>阿里巴巴数仓</a:t>
            </a:r>
            <a:r>
              <a:rPr lang="en-US" altLang="zh-CN" dirty="0"/>
              <a:t>3</a:t>
            </a:r>
            <a:r>
              <a:rPr lang="zh-CN" altLang="en-US" dirty="0"/>
              <a:t>层架构</a:t>
            </a:r>
          </a:p>
        </p:txBody>
      </p:sp>
      <p:sp>
        <p:nvSpPr>
          <p:cNvPr id="6" name="文本占位符 5"/>
          <p:cNvSpPr>
            <a:spLocks noGrp="1"/>
          </p:cNvSpPr>
          <p:nvPr>
            <p:ph type="body" sz="quarter" idx="10"/>
          </p:nvPr>
        </p:nvSpPr>
        <p:spPr/>
        <p:txBody>
          <a:bodyPr/>
          <a:lstStyle/>
          <a:p>
            <a:r>
              <a:rPr lang="en-US" altLang="zh-CN" dirty="0"/>
              <a:t>ODS</a:t>
            </a:r>
            <a:r>
              <a:rPr lang="zh-CN" altLang="en-US" dirty="0"/>
              <a:t>层（</a:t>
            </a:r>
            <a:r>
              <a:rPr lang="en-US" altLang="zh-CN" dirty="0"/>
              <a:t>Operation Data Store</a:t>
            </a:r>
            <a:r>
              <a:rPr lang="zh-CN" altLang="en-US" dirty="0"/>
              <a:t>）</a:t>
            </a:r>
          </a:p>
        </p:txBody>
      </p:sp>
      <p:pic>
        <p:nvPicPr>
          <p:cNvPr id="8" name="图片 7"/>
          <p:cNvPicPr/>
          <p:nvPr/>
        </p:nvPicPr>
        <p:blipFill>
          <a:blip r:embed="rId2"/>
          <a:stretch>
            <a:fillRect/>
          </a:stretch>
        </p:blipFill>
        <p:spPr>
          <a:xfrm>
            <a:off x="7718612" y="4428564"/>
            <a:ext cx="4195482" cy="2233538"/>
          </a:xfrm>
          <a:prstGeom prst="rect">
            <a:avLst/>
          </a:prstGeom>
        </p:spPr>
      </p:pic>
    </p:spTree>
    <p:extLst>
      <p:ext uri="{BB962C8B-B14F-4D97-AF65-F5344CB8AC3E}">
        <p14:creationId xmlns:p14="http://schemas.microsoft.com/office/powerpoint/2010/main" val="117677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b="1" dirty="0">
                <a:solidFill>
                  <a:srgbClr val="FF0000"/>
                </a:solidFill>
              </a:rPr>
              <a:t>数据仓库层</a:t>
            </a:r>
            <a:r>
              <a:rPr lang="zh-CN" altLang="en-US" dirty="0"/>
              <a:t>，由</a:t>
            </a:r>
            <a:r>
              <a:rPr lang="en-US" altLang="zh-CN" dirty="0"/>
              <a:t>ODS</a:t>
            </a:r>
            <a:r>
              <a:rPr lang="zh-CN" altLang="en-US" dirty="0"/>
              <a:t>层数据加工而成。主要完成</a:t>
            </a:r>
            <a:r>
              <a:rPr lang="zh-CN" altLang="en-US" dirty="0">
                <a:solidFill>
                  <a:srgbClr val="FF0000"/>
                </a:solidFill>
              </a:rPr>
              <a:t>数据加工与整合</a:t>
            </a:r>
            <a:r>
              <a:rPr lang="zh-CN" altLang="en-US" dirty="0"/>
              <a:t>，建立一致性的维度，构建可复用的面向分析和统计的明细事实表，以及汇总公共粒度的指标。内部具体划分如下：</a:t>
            </a:r>
          </a:p>
          <a:p>
            <a:pPr>
              <a:buFont typeface="Wingdings" panose="05000000000000000000" pitchFamily="2" charset="2"/>
              <a:buChar char="Ø"/>
            </a:pPr>
            <a:r>
              <a:rPr lang="zh-CN" altLang="en-US" dirty="0"/>
              <a:t>公共维度层（</a:t>
            </a:r>
            <a:r>
              <a:rPr lang="en-US" altLang="zh-CN" dirty="0"/>
              <a:t>DIM</a:t>
            </a:r>
            <a:r>
              <a:rPr lang="zh-CN" altLang="en-US" dirty="0"/>
              <a:t>）：基于维度建模理念思想，建立整个企业一致性维度。</a:t>
            </a:r>
          </a:p>
          <a:p>
            <a:pPr>
              <a:buFont typeface="Wingdings" panose="05000000000000000000" pitchFamily="2" charset="2"/>
              <a:buChar char="Ø"/>
            </a:pPr>
            <a:r>
              <a:rPr lang="zh-CN" altLang="en-US" dirty="0"/>
              <a:t>公共汇总粒度事实层（</a:t>
            </a:r>
            <a:r>
              <a:rPr lang="en-US" altLang="zh-CN" dirty="0"/>
              <a:t>DWS</a:t>
            </a:r>
            <a:r>
              <a:rPr lang="zh-CN" altLang="en-US" dirty="0"/>
              <a:t>、</a:t>
            </a:r>
            <a:r>
              <a:rPr lang="en-US" altLang="zh-CN" dirty="0"/>
              <a:t>DWB</a:t>
            </a:r>
            <a:r>
              <a:rPr lang="zh-CN" altLang="en-US" dirty="0"/>
              <a:t>）：以分析的主题对象作为建模驱动，基于上层的应用和产品的指标需求，构建公共粒度的汇总指标事实表，以宽表化手段物理化模型</a:t>
            </a:r>
          </a:p>
          <a:p>
            <a:pPr>
              <a:buFont typeface="Wingdings" panose="05000000000000000000" pitchFamily="2" charset="2"/>
              <a:buChar char="Ø"/>
            </a:pPr>
            <a:r>
              <a:rPr lang="zh-CN" altLang="en-US" dirty="0"/>
              <a:t>明细粒度事实层（</a:t>
            </a:r>
            <a:r>
              <a:rPr lang="en-US" altLang="zh-CN" dirty="0"/>
              <a:t>DWD</a:t>
            </a:r>
            <a:r>
              <a:rPr lang="zh-CN" altLang="en-US" dirty="0"/>
              <a:t>）</a:t>
            </a:r>
            <a:r>
              <a:rPr lang="en-US" altLang="zh-CN" dirty="0"/>
              <a:t>: </a:t>
            </a:r>
            <a:r>
              <a:rPr lang="zh-CN" altLang="en-US" dirty="0"/>
              <a:t>将明细事实表的某些重要维度属性字段做适当冗余，即宽表化处理。</a:t>
            </a:r>
          </a:p>
          <a:p>
            <a:endParaRPr lang="zh-CN" altLang="en-US" dirty="0"/>
          </a:p>
        </p:txBody>
      </p:sp>
      <p:sp>
        <p:nvSpPr>
          <p:cNvPr id="5" name="标题 4"/>
          <p:cNvSpPr>
            <a:spLocks noGrp="1"/>
          </p:cNvSpPr>
          <p:nvPr>
            <p:ph type="title"/>
          </p:nvPr>
        </p:nvSpPr>
        <p:spPr/>
        <p:txBody>
          <a:bodyPr/>
          <a:lstStyle/>
          <a:p>
            <a:r>
              <a:rPr lang="zh-CN" altLang="en-US" dirty="0"/>
              <a:t>阿里巴巴数仓</a:t>
            </a:r>
            <a:r>
              <a:rPr lang="en-US" altLang="zh-CN" dirty="0"/>
              <a:t>3</a:t>
            </a:r>
            <a:r>
              <a:rPr lang="zh-CN" altLang="en-US" dirty="0"/>
              <a:t>层架构</a:t>
            </a:r>
          </a:p>
        </p:txBody>
      </p:sp>
      <p:sp>
        <p:nvSpPr>
          <p:cNvPr id="6" name="文本占位符 5"/>
          <p:cNvSpPr>
            <a:spLocks noGrp="1"/>
          </p:cNvSpPr>
          <p:nvPr>
            <p:ph type="body" sz="quarter" idx="10"/>
          </p:nvPr>
        </p:nvSpPr>
        <p:spPr/>
        <p:txBody>
          <a:bodyPr/>
          <a:lstStyle/>
          <a:p>
            <a:r>
              <a:rPr lang="en-US" altLang="zh-CN" dirty="0"/>
              <a:t>DW</a:t>
            </a:r>
            <a:r>
              <a:rPr lang="zh-CN" altLang="en-US" dirty="0"/>
              <a:t>层（</a:t>
            </a:r>
            <a:r>
              <a:rPr lang="en-US" altLang="zh-CN" dirty="0"/>
              <a:t>Data Warehouse</a:t>
            </a:r>
            <a:r>
              <a:rPr lang="zh-CN" altLang="en-US" dirty="0"/>
              <a:t>）</a:t>
            </a:r>
          </a:p>
        </p:txBody>
      </p:sp>
      <p:pic>
        <p:nvPicPr>
          <p:cNvPr id="9" name="图片 8"/>
          <p:cNvPicPr/>
          <p:nvPr/>
        </p:nvPicPr>
        <p:blipFill>
          <a:blip r:embed="rId2"/>
          <a:stretch>
            <a:fillRect/>
          </a:stretch>
        </p:blipFill>
        <p:spPr>
          <a:xfrm>
            <a:off x="7718612" y="4428564"/>
            <a:ext cx="4195482" cy="2233538"/>
          </a:xfrm>
          <a:prstGeom prst="rect">
            <a:avLst/>
          </a:prstGeom>
        </p:spPr>
      </p:pic>
    </p:spTree>
    <p:extLst>
      <p:ext uri="{BB962C8B-B14F-4D97-AF65-F5344CB8AC3E}">
        <p14:creationId xmlns:p14="http://schemas.microsoft.com/office/powerpoint/2010/main" val="317552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b="1" dirty="0">
                <a:solidFill>
                  <a:srgbClr val="FF0000"/>
                </a:solidFill>
              </a:rPr>
              <a:t>数据应用层</a:t>
            </a:r>
            <a:r>
              <a:rPr lang="zh-CN" altLang="en-US" dirty="0"/>
              <a:t>，面向最终用户，面向业务定制</a:t>
            </a:r>
            <a:r>
              <a:rPr lang="zh-CN" altLang="en-US" dirty="0">
                <a:solidFill>
                  <a:srgbClr val="FF0000"/>
                </a:solidFill>
              </a:rPr>
              <a:t>提供给产品和数据分析使用的数据</a:t>
            </a:r>
            <a:r>
              <a:rPr lang="zh-CN" altLang="en-US" dirty="0"/>
              <a:t>。</a:t>
            </a:r>
            <a:endParaRPr lang="en-US" altLang="zh-CN" dirty="0"/>
          </a:p>
          <a:p>
            <a:r>
              <a:rPr lang="zh-CN" altLang="en-US" dirty="0"/>
              <a:t>包括前端报表、分析图表、</a:t>
            </a:r>
            <a:r>
              <a:rPr lang="en-US" altLang="zh-CN" dirty="0"/>
              <a:t>KPI</a:t>
            </a:r>
            <a:r>
              <a:rPr lang="zh-CN" altLang="en-US" dirty="0"/>
              <a:t>、仪表盘、</a:t>
            </a:r>
            <a:r>
              <a:rPr lang="en-US" altLang="zh-CN" dirty="0"/>
              <a:t>OLAP</a:t>
            </a:r>
            <a:r>
              <a:rPr lang="zh-CN" altLang="en-US" dirty="0"/>
              <a:t>专题、数据挖掘等分析。</a:t>
            </a:r>
          </a:p>
        </p:txBody>
      </p:sp>
      <p:sp>
        <p:nvSpPr>
          <p:cNvPr id="5" name="标题 4"/>
          <p:cNvSpPr>
            <a:spLocks noGrp="1"/>
          </p:cNvSpPr>
          <p:nvPr>
            <p:ph type="title"/>
          </p:nvPr>
        </p:nvSpPr>
        <p:spPr/>
        <p:txBody>
          <a:bodyPr/>
          <a:lstStyle/>
          <a:p>
            <a:r>
              <a:rPr lang="zh-CN" altLang="en-US" dirty="0"/>
              <a:t>阿里巴巴数仓</a:t>
            </a:r>
            <a:r>
              <a:rPr lang="en-US" altLang="zh-CN" dirty="0"/>
              <a:t>3</a:t>
            </a:r>
            <a:r>
              <a:rPr lang="zh-CN" altLang="en-US" dirty="0"/>
              <a:t>层架构</a:t>
            </a:r>
          </a:p>
        </p:txBody>
      </p:sp>
      <p:sp>
        <p:nvSpPr>
          <p:cNvPr id="6" name="文本占位符 5"/>
          <p:cNvSpPr>
            <a:spLocks noGrp="1"/>
          </p:cNvSpPr>
          <p:nvPr>
            <p:ph type="body" sz="quarter" idx="10"/>
          </p:nvPr>
        </p:nvSpPr>
        <p:spPr/>
        <p:txBody>
          <a:bodyPr/>
          <a:lstStyle/>
          <a:p>
            <a:r>
              <a:rPr lang="en-US" altLang="zh-CN" dirty="0"/>
              <a:t>DA</a:t>
            </a:r>
            <a:r>
              <a:rPr lang="zh-CN" altLang="en-US" dirty="0"/>
              <a:t>层（或</a:t>
            </a:r>
            <a:r>
              <a:rPr lang="en-US" altLang="zh-CN" dirty="0"/>
              <a:t>ADS</a:t>
            </a:r>
            <a:r>
              <a:rPr lang="zh-CN" altLang="en-US" dirty="0"/>
              <a:t>层）</a:t>
            </a:r>
          </a:p>
        </p:txBody>
      </p:sp>
      <p:pic>
        <p:nvPicPr>
          <p:cNvPr id="9" name="图片 8"/>
          <p:cNvPicPr/>
          <p:nvPr/>
        </p:nvPicPr>
        <p:blipFill>
          <a:blip r:embed="rId2"/>
          <a:stretch>
            <a:fillRect/>
          </a:stretch>
        </p:blipFill>
        <p:spPr>
          <a:xfrm>
            <a:off x="7718612" y="4428564"/>
            <a:ext cx="4195482" cy="2233538"/>
          </a:xfrm>
          <a:prstGeom prst="rect">
            <a:avLst/>
          </a:prstGeom>
        </p:spPr>
      </p:pic>
    </p:spTree>
    <p:extLst>
      <p:ext uri="{BB962C8B-B14F-4D97-AF65-F5344CB8AC3E}">
        <p14:creationId xmlns:p14="http://schemas.microsoft.com/office/powerpoint/2010/main" val="2979043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zh-CN" altLang="en-US" dirty="0">
                <a:solidFill>
                  <a:schemeClr val="tx1"/>
                </a:solidFill>
              </a:rPr>
              <a:t>数据仓库基础理论</a:t>
            </a:r>
            <a:endParaRPr lang="en-US" altLang="zh-CN" dirty="0">
              <a:solidFill>
                <a:schemeClr val="tx1"/>
              </a:solidFill>
            </a:endParaRP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01</a:t>
            </a:r>
            <a:endParaRPr kumimoji="1" lang="zh-CN" altLang="en-US" dirty="0"/>
          </a:p>
        </p:txBody>
      </p:sp>
    </p:spTree>
    <p:extLst>
      <p:ext uri="{BB962C8B-B14F-4D97-AF65-F5344CB8AC3E}">
        <p14:creationId xmlns:p14="http://schemas.microsoft.com/office/powerpoint/2010/main" val="251335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为什么要对数据仓库进行分层？</a:t>
            </a:r>
            <a:endParaRPr lang="en-US" altLang="zh-CN" dirty="0"/>
          </a:p>
          <a:p>
            <a:r>
              <a:rPr lang="zh-CN" altLang="en-US" dirty="0"/>
              <a:t>分层的好处是什么？</a:t>
            </a:r>
            <a:endParaRPr lang="en-US" altLang="zh-CN" dirty="0"/>
          </a:p>
          <a:p>
            <a:pPr marL="0" indent="0">
              <a:buNone/>
            </a:pPr>
            <a:endParaRPr lang="zh-CN" altLang="en-US" dirty="0"/>
          </a:p>
        </p:txBody>
      </p:sp>
      <p:sp>
        <p:nvSpPr>
          <p:cNvPr id="5" name="标题 4"/>
          <p:cNvSpPr>
            <a:spLocks noGrp="1"/>
          </p:cNvSpPr>
          <p:nvPr>
            <p:ph type="title"/>
          </p:nvPr>
        </p:nvSpPr>
        <p:spPr/>
        <p:txBody>
          <a:bodyPr/>
          <a:lstStyle/>
          <a:p>
            <a:r>
              <a:rPr lang="zh-CN" altLang="en-US" dirty="0"/>
              <a:t>数据仓库分层架构</a:t>
            </a:r>
          </a:p>
        </p:txBody>
      </p:sp>
      <p:pic>
        <p:nvPicPr>
          <p:cNvPr id="7" name="图片 6"/>
          <p:cNvPicPr/>
          <p:nvPr/>
        </p:nvPicPr>
        <p:blipFill>
          <a:blip r:embed="rId2"/>
          <a:stretch>
            <a:fillRect/>
          </a:stretch>
        </p:blipFill>
        <p:spPr>
          <a:xfrm>
            <a:off x="7718612" y="4428564"/>
            <a:ext cx="4195482" cy="2233538"/>
          </a:xfrm>
          <a:prstGeom prst="rect">
            <a:avLst/>
          </a:prstGeom>
        </p:spPr>
      </p:pic>
    </p:spTree>
    <p:extLst>
      <p:ext uri="{BB962C8B-B14F-4D97-AF65-F5344CB8AC3E}">
        <p14:creationId xmlns:p14="http://schemas.microsoft.com/office/powerpoint/2010/main" val="1687206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pPr marL="0" indent="0">
              <a:buNone/>
            </a:pPr>
            <a:r>
              <a:rPr lang="zh-CN" altLang="en-US" dirty="0"/>
              <a:t>分层的主要原因是在管理数据的时候，能对数据有一个更加清晰的掌控，详细来讲，主要有下面几个原因：</a:t>
            </a:r>
          </a:p>
          <a:p>
            <a:r>
              <a:rPr lang="zh-CN" altLang="en-US" dirty="0">
                <a:solidFill>
                  <a:srgbClr val="FF0000"/>
                </a:solidFill>
              </a:rPr>
              <a:t>清晰数据结构</a:t>
            </a:r>
          </a:p>
          <a:p>
            <a:pPr marL="0" indent="0">
              <a:buNone/>
            </a:pPr>
            <a:r>
              <a:rPr lang="zh-CN" altLang="en-US" dirty="0"/>
              <a:t>每一个数据分层都有它的作用域，在使用表的时候能更方便地定位和理解。</a:t>
            </a:r>
          </a:p>
          <a:p>
            <a:r>
              <a:rPr lang="zh-CN" altLang="en-US" dirty="0">
                <a:solidFill>
                  <a:srgbClr val="FF0000"/>
                </a:solidFill>
              </a:rPr>
              <a:t>数据血缘追踪</a:t>
            </a:r>
          </a:p>
          <a:p>
            <a:pPr marL="0" indent="0">
              <a:buNone/>
            </a:pPr>
            <a:r>
              <a:rPr lang="zh-CN" altLang="en-US" dirty="0"/>
              <a:t>简单来说，我们最终给业务呈现的是一个能直接使用业务表，但是它的来源有很多，如果有一张来源表出问题了，我们希望能够快速准确地定位到问题，并清楚它的危害范围。</a:t>
            </a:r>
          </a:p>
          <a:p>
            <a:r>
              <a:rPr lang="zh-CN" altLang="en-US" dirty="0">
                <a:solidFill>
                  <a:srgbClr val="FF0000"/>
                </a:solidFill>
              </a:rPr>
              <a:t>减少重复开发</a:t>
            </a:r>
          </a:p>
          <a:p>
            <a:pPr marL="0" indent="0">
              <a:buNone/>
            </a:pPr>
            <a:r>
              <a:rPr lang="zh-CN" altLang="en-US" dirty="0"/>
              <a:t>规范数据分层，开发一些通用的中间层数据，能够减少极大的重复计算。</a:t>
            </a:r>
          </a:p>
          <a:p>
            <a:endParaRPr lang="zh-CN" altLang="en-US" dirty="0"/>
          </a:p>
        </p:txBody>
      </p:sp>
      <p:sp>
        <p:nvSpPr>
          <p:cNvPr id="4" name="标题 3"/>
          <p:cNvSpPr>
            <a:spLocks noGrp="1"/>
          </p:cNvSpPr>
          <p:nvPr>
            <p:ph type="title"/>
          </p:nvPr>
        </p:nvSpPr>
        <p:spPr/>
        <p:txBody>
          <a:bodyPr/>
          <a:lstStyle/>
          <a:p>
            <a:r>
              <a:rPr lang="zh-CN" altLang="en-US" dirty="0"/>
              <a:t>数据仓库分层架构</a:t>
            </a:r>
          </a:p>
        </p:txBody>
      </p:sp>
      <p:sp>
        <p:nvSpPr>
          <p:cNvPr id="5" name="文本占位符 4"/>
          <p:cNvSpPr>
            <a:spLocks noGrp="1"/>
          </p:cNvSpPr>
          <p:nvPr>
            <p:ph type="body" sz="quarter" idx="10"/>
          </p:nvPr>
        </p:nvSpPr>
        <p:spPr/>
        <p:txBody>
          <a:bodyPr/>
          <a:lstStyle/>
          <a:p>
            <a:r>
              <a:rPr lang="zh-CN" altLang="en-US" dirty="0"/>
              <a:t>好处</a:t>
            </a:r>
          </a:p>
        </p:txBody>
      </p:sp>
    </p:spTree>
    <p:extLst>
      <p:ext uri="{BB962C8B-B14F-4D97-AF65-F5344CB8AC3E}">
        <p14:creationId xmlns:p14="http://schemas.microsoft.com/office/powerpoint/2010/main" val="369149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solidFill>
                  <a:srgbClr val="FF0000"/>
                </a:solidFill>
              </a:rPr>
              <a:t>把复杂问题简单化</a:t>
            </a:r>
          </a:p>
          <a:p>
            <a:pPr marL="0" indent="0">
              <a:buNone/>
            </a:pPr>
            <a:r>
              <a:rPr lang="zh-CN" altLang="en-US" dirty="0"/>
              <a:t>将一个复杂的任务分解成多个步骤来完成，每一层只处理单一的步骤，比较简单和容易理解。而且便于维护数据的准确性，当数据出现问题之后，可以不用修复所有的数据，只需要从有问题的步骤开始修复。</a:t>
            </a:r>
          </a:p>
          <a:p>
            <a:r>
              <a:rPr lang="zh-CN" altLang="en-US" dirty="0">
                <a:solidFill>
                  <a:srgbClr val="FF0000"/>
                </a:solidFill>
              </a:rPr>
              <a:t>屏蔽原始数据的异常</a:t>
            </a:r>
          </a:p>
          <a:p>
            <a:pPr marL="0" indent="0">
              <a:buNone/>
            </a:pPr>
            <a:r>
              <a:rPr lang="zh-CN" altLang="en-US" dirty="0"/>
              <a:t>屏蔽业务的影响，不必改一次业务就需要重新接入数据</a:t>
            </a:r>
          </a:p>
          <a:p>
            <a:endParaRPr lang="zh-CN" altLang="en-US" dirty="0"/>
          </a:p>
        </p:txBody>
      </p:sp>
      <p:sp>
        <p:nvSpPr>
          <p:cNvPr id="4" name="标题 3"/>
          <p:cNvSpPr>
            <a:spLocks noGrp="1"/>
          </p:cNvSpPr>
          <p:nvPr>
            <p:ph type="title"/>
          </p:nvPr>
        </p:nvSpPr>
        <p:spPr/>
        <p:txBody>
          <a:bodyPr/>
          <a:lstStyle/>
          <a:p>
            <a:r>
              <a:rPr lang="zh-CN" altLang="en-US" dirty="0"/>
              <a:t>数据仓库分层架构</a:t>
            </a:r>
          </a:p>
        </p:txBody>
      </p:sp>
      <p:sp>
        <p:nvSpPr>
          <p:cNvPr id="5" name="文本占位符 4"/>
          <p:cNvSpPr>
            <a:spLocks noGrp="1"/>
          </p:cNvSpPr>
          <p:nvPr>
            <p:ph type="body" sz="quarter" idx="10"/>
          </p:nvPr>
        </p:nvSpPr>
        <p:spPr/>
        <p:txBody>
          <a:bodyPr/>
          <a:lstStyle/>
          <a:p>
            <a:r>
              <a:rPr lang="zh-CN" altLang="en-US" dirty="0"/>
              <a:t>好处</a:t>
            </a:r>
          </a:p>
        </p:txBody>
      </p:sp>
    </p:spTree>
    <p:extLst>
      <p:ext uri="{BB962C8B-B14F-4D97-AF65-F5344CB8AC3E}">
        <p14:creationId xmlns:p14="http://schemas.microsoft.com/office/powerpoint/2010/main" val="991424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在数仓的分层架构中，</a:t>
            </a:r>
            <a:r>
              <a:rPr lang="en-US" altLang="zh-CN" dirty="0"/>
              <a:t>ETL</a:t>
            </a:r>
            <a:r>
              <a:rPr lang="zh-CN" altLang="en-US" dirty="0"/>
              <a:t>是什么动作？</a:t>
            </a:r>
            <a:endParaRPr lang="en-US" altLang="zh-CN" dirty="0"/>
          </a:p>
          <a:p>
            <a:r>
              <a:rPr lang="en-US" altLang="zh-CN" dirty="0"/>
              <a:t>ETL</a:t>
            </a:r>
            <a:r>
              <a:rPr lang="zh-CN" altLang="en-US" dirty="0"/>
              <a:t>和</a:t>
            </a:r>
            <a:r>
              <a:rPr lang="en-US" altLang="zh-CN" dirty="0"/>
              <a:t>ELT</a:t>
            </a:r>
            <a:r>
              <a:rPr lang="zh-CN" altLang="en-US" dirty="0"/>
              <a:t>差别在哪？</a:t>
            </a:r>
          </a:p>
        </p:txBody>
      </p:sp>
      <p:sp>
        <p:nvSpPr>
          <p:cNvPr id="5" name="标题 4"/>
          <p:cNvSpPr>
            <a:spLocks noGrp="1"/>
          </p:cNvSpPr>
          <p:nvPr>
            <p:ph type="title"/>
          </p:nvPr>
        </p:nvSpPr>
        <p:spPr/>
        <p:txBody>
          <a:bodyPr/>
          <a:lstStyle/>
          <a:p>
            <a:r>
              <a:rPr lang="en-US" altLang="zh-CN" dirty="0"/>
              <a:t>ETL</a:t>
            </a:r>
            <a:r>
              <a:rPr lang="zh-CN" altLang="en-US" dirty="0"/>
              <a:t>、</a:t>
            </a:r>
            <a:r>
              <a:rPr lang="en-US" altLang="zh-CN" dirty="0"/>
              <a:t>ELT</a:t>
            </a:r>
            <a:r>
              <a:rPr lang="zh-CN" altLang="en-US" dirty="0"/>
              <a:t>区别</a:t>
            </a:r>
          </a:p>
        </p:txBody>
      </p:sp>
      <p:pic>
        <p:nvPicPr>
          <p:cNvPr id="7" name="图片 6"/>
          <p:cNvPicPr/>
          <p:nvPr/>
        </p:nvPicPr>
        <p:blipFill>
          <a:blip r:embed="rId2"/>
          <a:stretch>
            <a:fillRect/>
          </a:stretch>
        </p:blipFill>
        <p:spPr>
          <a:xfrm>
            <a:off x="7835154" y="4482352"/>
            <a:ext cx="4195482" cy="2233538"/>
          </a:xfrm>
          <a:prstGeom prst="rect">
            <a:avLst/>
          </a:prstGeom>
        </p:spPr>
      </p:pic>
    </p:spTree>
    <p:extLst>
      <p:ext uri="{BB962C8B-B14F-4D97-AF65-F5344CB8AC3E}">
        <p14:creationId xmlns:p14="http://schemas.microsoft.com/office/powerpoint/2010/main" val="8079116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数据仓库</a:t>
            </a:r>
            <a:r>
              <a:rPr lang="zh-CN" altLang="en-US" dirty="0">
                <a:solidFill>
                  <a:srgbClr val="FF0000"/>
                </a:solidFill>
              </a:rPr>
              <a:t>从各数据源获取数据及在数据仓库内的数据转换和流动</a:t>
            </a:r>
            <a:r>
              <a:rPr lang="zh-CN" altLang="en-US" dirty="0"/>
              <a:t>都可以认为是</a:t>
            </a:r>
            <a:r>
              <a:rPr lang="en-US" altLang="zh-CN" dirty="0"/>
              <a:t>ETL</a:t>
            </a:r>
            <a:r>
              <a:rPr lang="zh-CN" altLang="en-US" dirty="0"/>
              <a:t>（</a:t>
            </a:r>
            <a:r>
              <a:rPr lang="zh-CN" altLang="en-US" dirty="0">
                <a:solidFill>
                  <a:srgbClr val="FF0000"/>
                </a:solidFill>
              </a:rPr>
              <a:t>抽取</a:t>
            </a:r>
            <a:r>
              <a:rPr lang="en-US" altLang="zh-CN" dirty="0">
                <a:solidFill>
                  <a:srgbClr val="FF0000"/>
                </a:solidFill>
              </a:rPr>
              <a:t>Extra, </a:t>
            </a:r>
            <a:r>
              <a:rPr lang="zh-CN" altLang="en-US" dirty="0">
                <a:solidFill>
                  <a:srgbClr val="FF0000"/>
                </a:solidFill>
              </a:rPr>
              <a:t>转化</a:t>
            </a:r>
            <a:r>
              <a:rPr lang="en-US" altLang="zh-CN" dirty="0">
                <a:solidFill>
                  <a:srgbClr val="FF0000"/>
                </a:solidFill>
              </a:rPr>
              <a:t>Transfer, </a:t>
            </a:r>
            <a:r>
              <a:rPr lang="zh-CN" altLang="en-US" dirty="0">
                <a:solidFill>
                  <a:srgbClr val="FF0000"/>
                </a:solidFill>
              </a:rPr>
              <a:t>装载</a:t>
            </a:r>
            <a:r>
              <a:rPr lang="en-US" altLang="zh-CN" dirty="0">
                <a:solidFill>
                  <a:srgbClr val="FF0000"/>
                </a:solidFill>
              </a:rPr>
              <a:t>Load</a:t>
            </a:r>
            <a:r>
              <a:rPr lang="zh-CN" altLang="en-US" dirty="0"/>
              <a:t>）的过程。</a:t>
            </a:r>
            <a:endParaRPr lang="en-US" altLang="zh-CN" dirty="0"/>
          </a:p>
          <a:p>
            <a:r>
              <a:rPr lang="zh-CN" altLang="en-US" dirty="0"/>
              <a:t>但是在实际操作中将数据加载到仓库却产生了两种不同做法：</a:t>
            </a:r>
            <a:r>
              <a:rPr lang="en-US" altLang="zh-CN" dirty="0"/>
              <a:t>ETL</a:t>
            </a:r>
            <a:r>
              <a:rPr lang="zh-CN" altLang="en-US" dirty="0"/>
              <a:t>和</a:t>
            </a:r>
            <a:r>
              <a:rPr lang="en-US" altLang="zh-CN" dirty="0"/>
              <a:t>ELT</a:t>
            </a:r>
            <a:r>
              <a:rPr lang="zh-CN" altLang="en-US" dirty="0"/>
              <a:t>。</a:t>
            </a:r>
          </a:p>
        </p:txBody>
      </p:sp>
      <p:sp>
        <p:nvSpPr>
          <p:cNvPr id="4" name="标题 3"/>
          <p:cNvSpPr>
            <a:spLocks noGrp="1"/>
          </p:cNvSpPr>
          <p:nvPr>
            <p:ph type="title"/>
          </p:nvPr>
        </p:nvSpPr>
        <p:spPr/>
        <p:txBody>
          <a:bodyPr/>
          <a:lstStyle/>
          <a:p>
            <a:r>
              <a:rPr lang="en-US" altLang="zh-CN" dirty="0"/>
              <a:t>ETL</a:t>
            </a:r>
            <a:r>
              <a:rPr lang="zh-CN" altLang="en-US" dirty="0"/>
              <a:t>、</a:t>
            </a:r>
            <a:r>
              <a:rPr lang="en-US" altLang="zh-CN" dirty="0"/>
              <a:t>ELT</a:t>
            </a:r>
            <a:endParaRPr lang="zh-CN" altLang="en-US" dirty="0"/>
          </a:p>
        </p:txBody>
      </p:sp>
      <p:sp>
        <p:nvSpPr>
          <p:cNvPr id="5" name="文本占位符 4"/>
          <p:cNvSpPr>
            <a:spLocks noGrp="1"/>
          </p:cNvSpPr>
          <p:nvPr>
            <p:ph type="body" sz="quarter" idx="10"/>
          </p:nvPr>
        </p:nvSpPr>
        <p:spPr/>
        <p:txBody>
          <a:bodyPr/>
          <a:lstStyle/>
          <a:p>
            <a:r>
              <a:rPr lang="zh-CN" altLang="en-US" dirty="0"/>
              <a:t>背景</a:t>
            </a:r>
          </a:p>
        </p:txBody>
      </p:sp>
    </p:spTree>
    <p:extLst>
      <p:ext uri="{BB962C8B-B14F-4D97-AF65-F5344CB8AC3E}">
        <p14:creationId xmlns:p14="http://schemas.microsoft.com/office/powerpoint/2010/main" val="1941002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Extract</a:t>
            </a:r>
            <a:r>
              <a:rPr lang="zh-CN" altLang="en-US" dirty="0"/>
              <a:t>，</a:t>
            </a:r>
            <a:r>
              <a:rPr lang="en-US" altLang="zh-CN" dirty="0"/>
              <a:t>Transform</a:t>
            </a:r>
            <a:r>
              <a:rPr lang="zh-CN" altLang="en-US" dirty="0"/>
              <a:t>，</a:t>
            </a:r>
            <a:r>
              <a:rPr lang="en-US" altLang="zh-CN" dirty="0"/>
              <a:t>Load </a:t>
            </a:r>
            <a:r>
              <a:rPr lang="zh-CN" altLang="en-US" dirty="0"/>
              <a:t> </a:t>
            </a:r>
            <a:r>
              <a:rPr lang="en-US" altLang="zh-CN" dirty="0"/>
              <a:t>ETL</a:t>
            </a:r>
          </a:p>
          <a:p>
            <a:pPr marL="0" indent="0">
              <a:buNone/>
            </a:pPr>
            <a:r>
              <a:rPr lang="zh-CN" altLang="en-US" dirty="0"/>
              <a:t>首先从数据源池中提取数据，这些数据源通常是事务性数据库。数据保存在临时暂存数据库中（</a:t>
            </a:r>
            <a:r>
              <a:rPr lang="en-US" altLang="zh-CN" dirty="0"/>
              <a:t>ODS</a:t>
            </a:r>
            <a:r>
              <a:rPr lang="zh-CN" altLang="en-US" dirty="0"/>
              <a:t>）。然后执行转换操作，将数据结构化并转换为适合目标数据仓库系统的形式。然后将结构化数据加载到仓库中，以备分析。</a:t>
            </a:r>
          </a:p>
          <a:p>
            <a:endParaRPr lang="zh-CN" altLang="en-US" dirty="0"/>
          </a:p>
        </p:txBody>
      </p:sp>
      <p:sp>
        <p:nvSpPr>
          <p:cNvPr id="4" name="标题 3"/>
          <p:cNvSpPr>
            <a:spLocks noGrp="1"/>
          </p:cNvSpPr>
          <p:nvPr>
            <p:ph type="title"/>
          </p:nvPr>
        </p:nvSpPr>
        <p:spPr/>
        <p:txBody>
          <a:bodyPr/>
          <a:lstStyle/>
          <a:p>
            <a:r>
              <a:rPr lang="en-US" altLang="zh-CN" dirty="0"/>
              <a:t>ETL</a:t>
            </a:r>
            <a:endParaRPr lang="zh-CN" altLang="en-US" dirty="0"/>
          </a:p>
        </p:txBody>
      </p:sp>
      <p:sp>
        <p:nvSpPr>
          <p:cNvPr id="5" name="文本占位符 4"/>
          <p:cNvSpPr>
            <a:spLocks noGrp="1"/>
          </p:cNvSpPr>
          <p:nvPr>
            <p:ph type="body" sz="quarter" idx="10"/>
          </p:nvPr>
        </p:nvSpPr>
        <p:spPr/>
        <p:txBody>
          <a:bodyPr/>
          <a:lstStyle/>
          <a:p>
            <a:r>
              <a:rPr lang="zh-CN" altLang="en-US" dirty="0"/>
              <a:t>概念</a:t>
            </a:r>
          </a:p>
        </p:txBody>
      </p:sp>
      <p:pic>
        <p:nvPicPr>
          <p:cNvPr id="7" name="图片 6"/>
          <p:cNvPicPr/>
          <p:nvPr/>
        </p:nvPicPr>
        <p:blipFill>
          <a:blip r:embed="rId2"/>
          <a:stretch>
            <a:fillRect/>
          </a:stretch>
        </p:blipFill>
        <p:spPr>
          <a:xfrm>
            <a:off x="2064243" y="3191659"/>
            <a:ext cx="8042872" cy="3209141"/>
          </a:xfrm>
          <a:prstGeom prst="rect">
            <a:avLst/>
          </a:prstGeom>
        </p:spPr>
      </p:pic>
    </p:spTree>
    <p:extLst>
      <p:ext uri="{BB962C8B-B14F-4D97-AF65-F5344CB8AC3E}">
        <p14:creationId xmlns:p14="http://schemas.microsoft.com/office/powerpoint/2010/main" val="4081961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Extract</a:t>
            </a:r>
            <a:r>
              <a:rPr lang="zh-CN" altLang="en-US" dirty="0"/>
              <a:t>，</a:t>
            </a:r>
            <a:r>
              <a:rPr lang="en-US" altLang="zh-CN" dirty="0"/>
              <a:t>Load</a:t>
            </a:r>
            <a:r>
              <a:rPr lang="zh-CN" altLang="en-US" dirty="0"/>
              <a:t>，</a:t>
            </a:r>
            <a:r>
              <a:rPr lang="en-US" altLang="zh-CN" dirty="0"/>
              <a:t>Transform </a:t>
            </a:r>
            <a:r>
              <a:rPr lang="zh-CN" altLang="en-US" dirty="0"/>
              <a:t> </a:t>
            </a:r>
            <a:r>
              <a:rPr lang="en-US" altLang="zh-CN" dirty="0"/>
              <a:t>ELT</a:t>
            </a:r>
          </a:p>
          <a:p>
            <a:pPr marL="0" indent="0">
              <a:buNone/>
            </a:pPr>
            <a:r>
              <a:rPr lang="zh-CN" altLang="zh-CN" dirty="0"/>
              <a:t>使用</a:t>
            </a:r>
            <a:r>
              <a:rPr lang="en-US" altLang="zh-CN" dirty="0"/>
              <a:t>ELT</a:t>
            </a:r>
            <a:r>
              <a:rPr lang="zh-CN" altLang="zh-CN" dirty="0"/>
              <a:t>，数据在从源数据池中提取后立即加载。没有</a:t>
            </a:r>
            <a:r>
              <a:rPr lang="zh-CN" altLang="en-US" dirty="0"/>
              <a:t>专门的</a:t>
            </a:r>
            <a:r>
              <a:rPr lang="zh-CN" altLang="zh-CN" dirty="0"/>
              <a:t>临时数据库</a:t>
            </a:r>
            <a:r>
              <a:rPr lang="zh-CN" altLang="en-US" dirty="0"/>
              <a:t>（</a:t>
            </a:r>
            <a:r>
              <a:rPr lang="en-US" altLang="zh-CN" dirty="0"/>
              <a:t>ODS</a:t>
            </a:r>
            <a:r>
              <a:rPr lang="zh-CN" altLang="en-US" dirty="0"/>
              <a:t>）</a:t>
            </a:r>
            <a:r>
              <a:rPr lang="zh-CN" altLang="zh-CN" dirty="0"/>
              <a:t>，这意味着数据会立即加载到单一的集中存储库中。数据在数据仓库系统中进行转换，以便与商业智能工具</a:t>
            </a:r>
            <a:r>
              <a:rPr lang="zh-CN" altLang="en-US" dirty="0"/>
              <a:t>（</a:t>
            </a:r>
            <a:r>
              <a:rPr lang="en-US" altLang="zh-CN" dirty="0"/>
              <a:t>BI</a:t>
            </a:r>
            <a:r>
              <a:rPr lang="zh-CN" altLang="en-US" dirty="0"/>
              <a:t>工具）</a:t>
            </a:r>
            <a:r>
              <a:rPr lang="zh-CN" altLang="zh-CN" dirty="0"/>
              <a:t>一起使用。</a:t>
            </a:r>
            <a:r>
              <a:rPr lang="zh-CN" altLang="zh-CN" b="1" dirty="0">
                <a:solidFill>
                  <a:srgbClr val="FF0000"/>
                </a:solidFill>
              </a:rPr>
              <a:t>大数据时代的数仓这个特点很明显。</a:t>
            </a:r>
          </a:p>
          <a:p>
            <a:pPr marL="0" indent="0">
              <a:buNone/>
            </a:pPr>
            <a:endParaRPr lang="zh-CN" altLang="en-US" dirty="0"/>
          </a:p>
        </p:txBody>
      </p:sp>
      <p:sp>
        <p:nvSpPr>
          <p:cNvPr id="4" name="标题 3"/>
          <p:cNvSpPr>
            <a:spLocks noGrp="1"/>
          </p:cNvSpPr>
          <p:nvPr>
            <p:ph type="title"/>
          </p:nvPr>
        </p:nvSpPr>
        <p:spPr/>
        <p:txBody>
          <a:bodyPr/>
          <a:lstStyle/>
          <a:p>
            <a:r>
              <a:rPr lang="en-US" altLang="zh-CN" dirty="0"/>
              <a:t>ELT</a:t>
            </a:r>
            <a:endParaRPr lang="zh-CN" altLang="en-US" dirty="0"/>
          </a:p>
        </p:txBody>
      </p:sp>
      <p:sp>
        <p:nvSpPr>
          <p:cNvPr id="5" name="文本占位符 4"/>
          <p:cNvSpPr>
            <a:spLocks noGrp="1"/>
          </p:cNvSpPr>
          <p:nvPr>
            <p:ph type="body" sz="quarter" idx="10"/>
          </p:nvPr>
        </p:nvSpPr>
        <p:spPr/>
        <p:txBody>
          <a:bodyPr/>
          <a:lstStyle/>
          <a:p>
            <a:r>
              <a:rPr lang="zh-CN" altLang="en-US" dirty="0"/>
              <a:t>概念</a:t>
            </a:r>
          </a:p>
        </p:txBody>
      </p:sp>
      <p:pic>
        <p:nvPicPr>
          <p:cNvPr id="7" name="图片 6"/>
          <p:cNvPicPr/>
          <p:nvPr/>
        </p:nvPicPr>
        <p:blipFill>
          <a:blip r:embed="rId2"/>
          <a:stretch>
            <a:fillRect/>
          </a:stretch>
        </p:blipFill>
        <p:spPr>
          <a:xfrm>
            <a:off x="2185266" y="3188970"/>
            <a:ext cx="7800825" cy="3131148"/>
          </a:xfrm>
          <a:prstGeom prst="rect">
            <a:avLst/>
          </a:prstGeom>
        </p:spPr>
      </p:pic>
    </p:spTree>
    <p:extLst>
      <p:ext uri="{BB962C8B-B14F-4D97-AF65-F5344CB8AC3E}">
        <p14:creationId xmlns:p14="http://schemas.microsoft.com/office/powerpoint/2010/main" val="4105352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数据仓库概念</a:t>
            </a:r>
            <a:endParaRPr lang="en-US" altLang="zh-CN" dirty="0">
              <a:solidFill>
                <a:schemeClr val="tx1"/>
              </a:solidFill>
            </a:endParaRPr>
          </a:p>
          <a:p>
            <a:r>
              <a:rPr kumimoji="1" lang="zh-CN" altLang="en-US" dirty="0">
                <a:solidFill>
                  <a:schemeClr val="tx1"/>
                </a:solidFill>
              </a:rPr>
              <a:t>场景案例：数据仓库为何而来</a:t>
            </a:r>
            <a:endParaRPr kumimoji="1" lang="en-US" altLang="zh-CN" dirty="0">
              <a:solidFill>
                <a:schemeClr val="tx1"/>
              </a:solidFill>
            </a:endParaRPr>
          </a:p>
          <a:p>
            <a:r>
              <a:rPr kumimoji="1" lang="zh-CN" altLang="en-US" dirty="0">
                <a:solidFill>
                  <a:schemeClr val="tx1"/>
                </a:solidFill>
              </a:rPr>
              <a:t>数据仓库主要特征</a:t>
            </a:r>
            <a:endParaRPr kumimoji="1" lang="en-US" altLang="zh-CN" dirty="0">
              <a:solidFill>
                <a:schemeClr val="tx1"/>
              </a:solidFill>
            </a:endParaRPr>
          </a:p>
          <a:p>
            <a:r>
              <a:rPr kumimoji="1" lang="zh-CN" altLang="en-US" dirty="0">
                <a:solidFill>
                  <a:schemeClr val="tx1"/>
                </a:solidFill>
              </a:rPr>
              <a:t>数据仓库、数据库、数据集市</a:t>
            </a:r>
            <a:endParaRPr kumimoji="1" lang="en-US" altLang="zh-CN" dirty="0">
              <a:solidFill>
                <a:schemeClr val="tx1"/>
              </a:solidFill>
            </a:endParaRPr>
          </a:p>
          <a:p>
            <a:r>
              <a:rPr kumimoji="1" lang="zh-CN" altLang="en-US" dirty="0">
                <a:solidFill>
                  <a:schemeClr val="tx1"/>
                </a:solidFill>
              </a:rPr>
              <a:t>数据仓库分层架构</a:t>
            </a:r>
            <a:endParaRPr kumimoji="1" lang="en-US" altLang="zh-CN" dirty="0">
              <a:solidFill>
                <a:schemeClr val="tx1"/>
              </a:solidFill>
            </a:endParaRPr>
          </a:p>
          <a:p>
            <a:r>
              <a:rPr kumimoji="1" lang="zh-CN" altLang="en-US" dirty="0">
                <a:solidFill>
                  <a:srgbClr val="FF0000"/>
                </a:solidFill>
              </a:rPr>
              <a:t>场景分析：美团点评酒旅数仓建设实践</a:t>
            </a:r>
          </a:p>
        </p:txBody>
      </p:sp>
    </p:spTree>
    <p:extLst>
      <p:ext uri="{BB962C8B-B14F-4D97-AF65-F5344CB8AC3E}">
        <p14:creationId xmlns:p14="http://schemas.microsoft.com/office/powerpoint/2010/main" val="4058789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场景分析：美团点评酒旅数仓建设实践</a:t>
            </a:r>
          </a:p>
        </p:txBody>
      </p:sp>
      <p:sp>
        <p:nvSpPr>
          <p:cNvPr id="7" name="文本占位符 6"/>
          <p:cNvSpPr>
            <a:spLocks noGrp="1"/>
          </p:cNvSpPr>
          <p:nvPr>
            <p:ph type="body" sz="quarter" idx="11"/>
          </p:nvPr>
        </p:nvSpPr>
        <p:spPr/>
        <p:txBody>
          <a:bodyPr/>
          <a:lstStyle/>
          <a:p>
            <a:r>
              <a:rPr lang="zh-CN" altLang="en-US" dirty="0"/>
              <a:t>下面通过一线互联网企业真实的数仓建设实践案例，来从宏观层面感受以下几点：</a:t>
            </a:r>
          </a:p>
          <a:p>
            <a:pPr marL="285750" indent="-285750">
              <a:buFont typeface="Arial" panose="020B0604020202020204" pitchFamily="34" charset="0"/>
              <a:buChar char="•"/>
            </a:pPr>
            <a:r>
              <a:rPr lang="zh-CN" altLang="en-US" dirty="0"/>
              <a:t>数仓面向主题分析的特点</a:t>
            </a:r>
          </a:p>
          <a:p>
            <a:pPr marL="285750" indent="-285750">
              <a:buFont typeface="Arial" panose="020B0604020202020204" pitchFamily="34" charset="0"/>
              <a:buChar char="•"/>
            </a:pPr>
            <a:r>
              <a:rPr lang="zh-CN" altLang="en-US" dirty="0"/>
              <a:t>在企业中数仓是一个不断维护的工程</a:t>
            </a:r>
          </a:p>
          <a:p>
            <a:pPr marL="285750" indent="-285750">
              <a:buFont typeface="Arial" panose="020B0604020202020204" pitchFamily="34" charset="0"/>
              <a:buChar char="•"/>
            </a:pPr>
            <a:r>
              <a:rPr lang="zh-CN" altLang="en-US" dirty="0"/>
              <a:t>数仓分层并不局限于经典</a:t>
            </a:r>
            <a:r>
              <a:rPr lang="en-US" altLang="zh-CN" dirty="0"/>
              <a:t>3</a:t>
            </a:r>
            <a:r>
              <a:rPr lang="zh-CN" altLang="en-US" dirty="0"/>
              <a:t>层，可以根据自身需求进行调整</a:t>
            </a:r>
          </a:p>
          <a:p>
            <a:pPr marL="285750" indent="-285750">
              <a:buFont typeface="Arial" panose="020B0604020202020204" pitchFamily="34" charset="0"/>
              <a:buChar char="•"/>
            </a:pPr>
            <a:r>
              <a:rPr lang="zh-CN" altLang="en-US" dirty="0"/>
              <a:t>没有好的架构，只有适合自己业务需求的架构</a:t>
            </a:r>
          </a:p>
          <a:p>
            <a:pPr marL="285750" indent="-285750">
              <a:buFont typeface="Arial" panose="020B0604020202020204" pitchFamily="34" charset="0"/>
              <a:buChar char="•"/>
            </a:pPr>
            <a:r>
              <a:rPr lang="zh-CN" altLang="en-US" dirty="0"/>
              <a:t>它山之石可以攻玉</a:t>
            </a:r>
          </a:p>
          <a:p>
            <a:endParaRPr lang="zh-CN" altLang="en-US" dirty="0"/>
          </a:p>
        </p:txBody>
      </p:sp>
    </p:spTree>
    <p:extLst>
      <p:ext uri="{BB962C8B-B14F-4D97-AF65-F5344CB8AC3E}">
        <p14:creationId xmlns:p14="http://schemas.microsoft.com/office/powerpoint/2010/main" val="1896578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en-US" dirty="0"/>
              <a:t>在美团点评酒旅事业群内，业务由</a:t>
            </a:r>
            <a:r>
              <a:rPr lang="zh-CN" altLang="en-US" dirty="0">
                <a:solidFill>
                  <a:srgbClr val="FF0000"/>
                </a:solidFill>
              </a:rPr>
              <a:t>传统的团购</a:t>
            </a:r>
            <a:r>
              <a:rPr lang="zh-CN" altLang="en-US" dirty="0"/>
              <a:t>形式转向</a:t>
            </a:r>
            <a:r>
              <a:rPr lang="zh-CN" altLang="en-US" dirty="0">
                <a:solidFill>
                  <a:srgbClr val="FF0000"/>
                </a:solidFill>
              </a:rPr>
              <a:t>预订、直连</a:t>
            </a:r>
            <a:r>
              <a:rPr lang="zh-CN" altLang="en-US" dirty="0"/>
              <a:t>等更加丰富的产品形式，业务系统也在迅速的迭代变化，这些都对数据仓库的扩展性、稳定性、易用性提出了更高要求。</a:t>
            </a:r>
            <a:endParaRPr lang="en-US" altLang="zh-CN" dirty="0"/>
          </a:p>
          <a:p>
            <a:r>
              <a:rPr lang="zh-CN" altLang="en-US" dirty="0"/>
              <a:t>基于此，美团采取了分层次、分主题的方式不断优化并调整层次结构，下图展示了技术架构的变迁。</a:t>
            </a:r>
          </a:p>
        </p:txBody>
      </p:sp>
      <p:sp>
        <p:nvSpPr>
          <p:cNvPr id="2" name="标题 1"/>
          <p:cNvSpPr>
            <a:spLocks noGrp="1"/>
          </p:cNvSpPr>
          <p:nvPr>
            <p:ph type="title"/>
          </p:nvPr>
        </p:nvSpPr>
        <p:spPr/>
        <p:txBody>
          <a:bodyPr/>
          <a:lstStyle/>
          <a:p>
            <a:r>
              <a:rPr lang="zh-CN" altLang="en-US" dirty="0"/>
              <a:t>美团点评酒旅数仓建设实践</a:t>
            </a:r>
          </a:p>
        </p:txBody>
      </p:sp>
      <p:sp>
        <p:nvSpPr>
          <p:cNvPr id="5" name="文本占位符 4"/>
          <p:cNvSpPr>
            <a:spLocks noGrp="1"/>
          </p:cNvSpPr>
          <p:nvPr>
            <p:ph type="body" sz="quarter" idx="10"/>
          </p:nvPr>
        </p:nvSpPr>
        <p:spPr/>
        <p:txBody>
          <a:bodyPr/>
          <a:lstStyle/>
          <a:p>
            <a:r>
              <a:rPr lang="zh-CN" altLang="en-US" dirty="0"/>
              <a:t>架构变迁</a:t>
            </a:r>
          </a:p>
        </p:txBody>
      </p:sp>
      <p:pic>
        <p:nvPicPr>
          <p:cNvPr id="7" name="图片 6"/>
          <p:cNvPicPr/>
          <p:nvPr/>
        </p:nvPicPr>
        <p:blipFill>
          <a:blip r:embed="rId2"/>
          <a:stretch>
            <a:fillRect/>
          </a:stretch>
        </p:blipFill>
        <p:spPr>
          <a:xfrm>
            <a:off x="1114750" y="3360643"/>
            <a:ext cx="9941858" cy="3173506"/>
          </a:xfrm>
          <a:prstGeom prst="rect">
            <a:avLst/>
          </a:prstGeom>
          <a:ln>
            <a:solidFill>
              <a:schemeClr val="accent1"/>
            </a:solidFill>
          </a:ln>
        </p:spPr>
      </p:pic>
    </p:spTree>
    <p:extLst>
      <p:ext uri="{BB962C8B-B14F-4D97-AF65-F5344CB8AC3E}">
        <p14:creationId xmlns:p14="http://schemas.microsoft.com/office/powerpoint/2010/main" val="2472596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rgbClr val="FF0000"/>
                </a:solidFill>
              </a:rPr>
              <a:t>数据仓库概念</a:t>
            </a:r>
            <a:endParaRPr lang="en-US" altLang="zh-CN" dirty="0">
              <a:solidFill>
                <a:srgbClr val="FF0000"/>
              </a:solidFill>
            </a:endParaRPr>
          </a:p>
          <a:p>
            <a:r>
              <a:rPr kumimoji="1" lang="zh-CN" altLang="en-US" dirty="0">
                <a:solidFill>
                  <a:schemeClr val="tx1"/>
                </a:solidFill>
              </a:rPr>
              <a:t>场景案例：数据仓库为何而来</a:t>
            </a:r>
            <a:endParaRPr kumimoji="1" lang="en-US" altLang="zh-CN" dirty="0">
              <a:solidFill>
                <a:schemeClr val="tx1"/>
              </a:solidFill>
            </a:endParaRPr>
          </a:p>
          <a:p>
            <a:r>
              <a:rPr kumimoji="1" lang="zh-CN" altLang="en-US" dirty="0">
                <a:solidFill>
                  <a:schemeClr val="tx1"/>
                </a:solidFill>
              </a:rPr>
              <a:t>数据仓库主要特征</a:t>
            </a:r>
            <a:endParaRPr kumimoji="1" lang="en-US" altLang="zh-CN" dirty="0">
              <a:solidFill>
                <a:schemeClr val="tx1"/>
              </a:solidFill>
            </a:endParaRPr>
          </a:p>
          <a:p>
            <a:r>
              <a:rPr kumimoji="1" lang="zh-CN" altLang="en-US" dirty="0">
                <a:solidFill>
                  <a:schemeClr val="tx1"/>
                </a:solidFill>
              </a:rPr>
              <a:t>数据仓库、数据库、数据集市</a:t>
            </a:r>
            <a:endParaRPr kumimoji="1" lang="en-US" altLang="zh-CN" dirty="0">
              <a:solidFill>
                <a:schemeClr val="tx1"/>
              </a:solidFill>
            </a:endParaRPr>
          </a:p>
          <a:p>
            <a:r>
              <a:rPr kumimoji="1" lang="zh-CN" altLang="en-US" dirty="0">
                <a:solidFill>
                  <a:schemeClr val="tx1"/>
                </a:solidFill>
              </a:rPr>
              <a:t>数据仓库分层架构</a:t>
            </a:r>
            <a:endParaRPr kumimoji="1" lang="en-US" altLang="zh-CN" dirty="0">
              <a:solidFill>
                <a:schemeClr val="tx1"/>
              </a:solidFill>
            </a:endParaRPr>
          </a:p>
          <a:p>
            <a:r>
              <a:rPr kumimoji="1" lang="zh-CN" altLang="en-US" dirty="0">
                <a:solidFill>
                  <a:schemeClr val="tx1"/>
                </a:solidFill>
              </a:rPr>
              <a:t>场景分析：美团点评酒旅数仓建设实践</a:t>
            </a:r>
            <a:endParaRPr kumimoji="1" lang="zh-CN" altLang="en-US" dirty="0"/>
          </a:p>
        </p:txBody>
      </p:sp>
    </p:spTree>
    <p:extLst>
      <p:ext uri="{BB962C8B-B14F-4D97-AF65-F5344CB8AC3E}">
        <p14:creationId xmlns:p14="http://schemas.microsoft.com/office/powerpoint/2010/main" val="20826791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zh-CN" dirty="0">
                <a:solidFill>
                  <a:srgbClr val="FF0000"/>
                </a:solidFill>
              </a:rPr>
              <a:t>第一代数仓模型</a:t>
            </a:r>
            <a:r>
              <a:rPr lang="zh-CN" altLang="zh-CN" dirty="0"/>
              <a:t>，由于当时美团整体的业务系统所支持的产品形式比较单一（团购），业务系统中包含了所有业务品类的数据，所以由平台的角色来加工数据仓库基础层是非常合适的，平台统一建设，支持各个业务线使用，所以在本阶段中酒旅只是建立了一个相对比较简单的</a:t>
            </a:r>
            <a:r>
              <a:rPr lang="zh-CN" altLang="zh-CN" dirty="0">
                <a:solidFill>
                  <a:srgbClr val="FF0000"/>
                </a:solidFill>
              </a:rPr>
              <a:t>数据集市</a:t>
            </a:r>
            <a:r>
              <a:rPr lang="zh-CN" altLang="en-US" dirty="0">
                <a:solidFill>
                  <a:srgbClr val="FF0000"/>
                </a:solidFill>
              </a:rPr>
              <a:t>，所谓的小型数据仓库</a:t>
            </a:r>
            <a:r>
              <a:rPr lang="zh-CN" altLang="zh-CN" dirty="0"/>
              <a:t>。</a:t>
            </a:r>
          </a:p>
        </p:txBody>
      </p:sp>
      <p:sp>
        <p:nvSpPr>
          <p:cNvPr id="2" name="标题 1"/>
          <p:cNvSpPr>
            <a:spLocks noGrp="1"/>
          </p:cNvSpPr>
          <p:nvPr>
            <p:ph type="title"/>
          </p:nvPr>
        </p:nvSpPr>
        <p:spPr/>
        <p:txBody>
          <a:bodyPr/>
          <a:lstStyle/>
          <a:p>
            <a:r>
              <a:rPr lang="zh-CN" altLang="en-US" dirty="0"/>
              <a:t>美团点评酒旅数仓建设实践</a:t>
            </a:r>
          </a:p>
        </p:txBody>
      </p:sp>
      <p:sp>
        <p:nvSpPr>
          <p:cNvPr id="5" name="文本占位符 4"/>
          <p:cNvSpPr>
            <a:spLocks noGrp="1"/>
          </p:cNvSpPr>
          <p:nvPr>
            <p:ph type="body" sz="quarter" idx="10"/>
          </p:nvPr>
        </p:nvSpPr>
        <p:spPr/>
        <p:txBody>
          <a:bodyPr/>
          <a:lstStyle/>
          <a:p>
            <a:r>
              <a:rPr lang="zh-CN" altLang="en-US" dirty="0"/>
              <a:t>架构变迁</a:t>
            </a:r>
          </a:p>
        </p:txBody>
      </p:sp>
      <p:pic>
        <p:nvPicPr>
          <p:cNvPr id="10" name="图片 9"/>
          <p:cNvPicPr/>
          <p:nvPr/>
        </p:nvPicPr>
        <p:blipFill>
          <a:blip r:embed="rId2"/>
          <a:stretch>
            <a:fillRect/>
          </a:stretch>
        </p:blipFill>
        <p:spPr>
          <a:xfrm>
            <a:off x="1114750" y="3360643"/>
            <a:ext cx="9941858" cy="3173506"/>
          </a:xfrm>
          <a:prstGeom prst="rect">
            <a:avLst/>
          </a:prstGeom>
          <a:ln>
            <a:solidFill>
              <a:schemeClr val="accent1"/>
            </a:solidFill>
          </a:ln>
        </p:spPr>
      </p:pic>
    </p:spTree>
    <p:extLst>
      <p:ext uri="{BB962C8B-B14F-4D97-AF65-F5344CB8AC3E}">
        <p14:creationId xmlns:p14="http://schemas.microsoft.com/office/powerpoint/2010/main" val="31449803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en-US" dirty="0">
                <a:solidFill>
                  <a:srgbClr val="FF0000"/>
                </a:solidFill>
              </a:rPr>
              <a:t>第二代数仓模型</a:t>
            </a:r>
            <a:r>
              <a:rPr lang="zh-CN" altLang="en-US" dirty="0"/>
              <a:t>，由建设数据集市的形式转变成了直接</a:t>
            </a:r>
            <a:r>
              <a:rPr lang="zh-CN" altLang="en-US" dirty="0">
                <a:solidFill>
                  <a:srgbClr val="FF0000"/>
                </a:solidFill>
              </a:rPr>
              <a:t>建设酒旅数据仓库</a:t>
            </a:r>
            <a:r>
              <a:rPr lang="zh-CN" altLang="en-US" dirty="0"/>
              <a:t>，成为了酒旅自身业务系统数据的唯一加工者。</a:t>
            </a:r>
          </a:p>
        </p:txBody>
      </p:sp>
      <p:sp>
        <p:nvSpPr>
          <p:cNvPr id="2" name="标题 1"/>
          <p:cNvSpPr>
            <a:spLocks noGrp="1"/>
          </p:cNvSpPr>
          <p:nvPr>
            <p:ph type="title"/>
          </p:nvPr>
        </p:nvSpPr>
        <p:spPr/>
        <p:txBody>
          <a:bodyPr/>
          <a:lstStyle/>
          <a:p>
            <a:r>
              <a:rPr lang="zh-CN" altLang="en-US" dirty="0"/>
              <a:t>美团点评酒旅数仓建设实践</a:t>
            </a:r>
          </a:p>
        </p:txBody>
      </p:sp>
      <p:sp>
        <p:nvSpPr>
          <p:cNvPr id="5" name="文本占位符 4"/>
          <p:cNvSpPr>
            <a:spLocks noGrp="1"/>
          </p:cNvSpPr>
          <p:nvPr>
            <p:ph type="body" sz="quarter" idx="10"/>
          </p:nvPr>
        </p:nvSpPr>
        <p:spPr/>
        <p:txBody>
          <a:bodyPr/>
          <a:lstStyle/>
          <a:p>
            <a:r>
              <a:rPr lang="zh-CN" altLang="en-US" dirty="0"/>
              <a:t>架构变迁</a:t>
            </a:r>
          </a:p>
        </p:txBody>
      </p:sp>
      <p:pic>
        <p:nvPicPr>
          <p:cNvPr id="9" name="图片 8"/>
          <p:cNvPicPr/>
          <p:nvPr/>
        </p:nvPicPr>
        <p:blipFill>
          <a:blip r:embed="rId2"/>
          <a:stretch>
            <a:fillRect/>
          </a:stretch>
        </p:blipFill>
        <p:spPr>
          <a:xfrm>
            <a:off x="1114750" y="3360643"/>
            <a:ext cx="9941858" cy="3173506"/>
          </a:xfrm>
          <a:prstGeom prst="rect">
            <a:avLst/>
          </a:prstGeom>
          <a:ln>
            <a:solidFill>
              <a:schemeClr val="accent1"/>
            </a:solidFill>
          </a:ln>
        </p:spPr>
      </p:pic>
    </p:spTree>
    <p:extLst>
      <p:ext uri="{BB962C8B-B14F-4D97-AF65-F5344CB8AC3E}">
        <p14:creationId xmlns:p14="http://schemas.microsoft.com/office/powerpoint/2010/main" val="1591872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en-US" dirty="0"/>
              <a:t>随着美团和点评融合，同时酒旅自身的业务系统重构的频率也相对较高，对第二代数仓模型稳定性造成了非常大的影响，原本的维度模型非常难适配这么迅速的变化。</a:t>
            </a:r>
            <a:endParaRPr lang="en-US" altLang="zh-CN" dirty="0"/>
          </a:p>
          <a:p>
            <a:r>
              <a:rPr lang="zh-CN" altLang="en-US" dirty="0"/>
              <a:t>核心问题是在用业务系统和业务线关系错综复杂，业务系统之间差异性明显且变更频繁。</a:t>
            </a:r>
          </a:p>
        </p:txBody>
      </p:sp>
      <p:sp>
        <p:nvSpPr>
          <p:cNvPr id="2" name="标题 1"/>
          <p:cNvSpPr>
            <a:spLocks noGrp="1"/>
          </p:cNvSpPr>
          <p:nvPr>
            <p:ph type="title"/>
          </p:nvPr>
        </p:nvSpPr>
        <p:spPr/>
        <p:txBody>
          <a:bodyPr/>
          <a:lstStyle/>
          <a:p>
            <a:r>
              <a:rPr lang="zh-CN" altLang="en-US" dirty="0"/>
              <a:t>美团点评酒旅数仓建设实践</a:t>
            </a:r>
          </a:p>
        </p:txBody>
      </p:sp>
      <p:sp>
        <p:nvSpPr>
          <p:cNvPr id="5" name="文本占位符 4"/>
          <p:cNvSpPr>
            <a:spLocks noGrp="1"/>
          </p:cNvSpPr>
          <p:nvPr>
            <p:ph type="body" sz="quarter" idx="10"/>
          </p:nvPr>
        </p:nvSpPr>
        <p:spPr/>
        <p:txBody>
          <a:bodyPr/>
          <a:lstStyle/>
          <a:p>
            <a:r>
              <a:rPr lang="zh-CN" altLang="en-US" dirty="0"/>
              <a:t>架构变迁</a:t>
            </a:r>
          </a:p>
        </p:txBody>
      </p:sp>
      <p:pic>
        <p:nvPicPr>
          <p:cNvPr id="6" name="图片 5"/>
          <p:cNvPicPr/>
          <p:nvPr/>
        </p:nvPicPr>
        <p:blipFill>
          <a:blip r:embed="rId2"/>
          <a:stretch>
            <a:fillRect/>
          </a:stretch>
        </p:blipFill>
        <p:spPr>
          <a:xfrm>
            <a:off x="4089239" y="3389208"/>
            <a:ext cx="4759486" cy="2897292"/>
          </a:xfrm>
          <a:prstGeom prst="rect">
            <a:avLst/>
          </a:prstGeom>
          <a:ln>
            <a:solidFill>
              <a:schemeClr val="accent1"/>
            </a:solidFill>
          </a:ln>
        </p:spPr>
      </p:pic>
    </p:spTree>
    <p:extLst>
      <p:ext uri="{BB962C8B-B14F-4D97-AF65-F5344CB8AC3E}">
        <p14:creationId xmlns:p14="http://schemas.microsoft.com/office/powerpoint/2010/main" val="33642631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en-US" dirty="0"/>
              <a:t>于是在</a:t>
            </a:r>
            <a:r>
              <a:rPr lang="en-US" altLang="zh-CN" dirty="0"/>
              <a:t>ODS</a:t>
            </a:r>
            <a:r>
              <a:rPr lang="zh-CN" altLang="en-US" dirty="0"/>
              <a:t>与多维明细层中间加入了</a:t>
            </a:r>
            <a:r>
              <a:rPr lang="zh-CN" altLang="en-US" b="1" dirty="0">
                <a:solidFill>
                  <a:srgbClr val="FF0000"/>
                </a:solidFill>
              </a:rPr>
              <a:t>数据整合层</a:t>
            </a:r>
            <a:r>
              <a:rPr lang="zh-CN" altLang="en-US" dirty="0"/>
              <a:t>，由业务驱动调整成了由技术驱动的方式来建设数据仓库基础层。</a:t>
            </a:r>
          </a:p>
          <a:p>
            <a:r>
              <a:rPr lang="zh-CN" altLang="en-US" dirty="0"/>
              <a:t>使用本基础层的最根本出发点还是在于美团的供应链、业务、数据它们本身的多样性，如果业务、数据相对比较单一、简单，本层次的架构方案很可能将不再适用。</a:t>
            </a:r>
          </a:p>
        </p:txBody>
      </p:sp>
      <p:sp>
        <p:nvSpPr>
          <p:cNvPr id="2" name="标题 1"/>
          <p:cNvSpPr>
            <a:spLocks noGrp="1"/>
          </p:cNvSpPr>
          <p:nvPr>
            <p:ph type="title"/>
          </p:nvPr>
        </p:nvSpPr>
        <p:spPr/>
        <p:txBody>
          <a:bodyPr/>
          <a:lstStyle/>
          <a:p>
            <a:r>
              <a:rPr lang="zh-CN" altLang="en-US" dirty="0"/>
              <a:t>美团点评酒旅数仓建设实践</a:t>
            </a:r>
          </a:p>
        </p:txBody>
      </p:sp>
      <p:sp>
        <p:nvSpPr>
          <p:cNvPr id="5" name="文本占位符 4"/>
          <p:cNvSpPr>
            <a:spLocks noGrp="1"/>
          </p:cNvSpPr>
          <p:nvPr>
            <p:ph type="body" sz="quarter" idx="10"/>
          </p:nvPr>
        </p:nvSpPr>
        <p:spPr/>
        <p:txBody>
          <a:bodyPr/>
          <a:lstStyle/>
          <a:p>
            <a:r>
              <a:rPr lang="zh-CN" altLang="en-US" dirty="0"/>
              <a:t>架构变迁</a:t>
            </a:r>
          </a:p>
        </p:txBody>
      </p:sp>
      <p:pic>
        <p:nvPicPr>
          <p:cNvPr id="6" name="图片 5"/>
          <p:cNvPicPr/>
          <p:nvPr/>
        </p:nvPicPr>
        <p:blipFill>
          <a:blip r:embed="rId2"/>
          <a:stretch>
            <a:fillRect/>
          </a:stretch>
        </p:blipFill>
        <p:spPr>
          <a:xfrm>
            <a:off x="1114750" y="3360643"/>
            <a:ext cx="9941858" cy="3173506"/>
          </a:xfrm>
          <a:prstGeom prst="rect">
            <a:avLst/>
          </a:prstGeom>
          <a:ln>
            <a:solidFill>
              <a:schemeClr val="accent1"/>
            </a:solidFill>
          </a:ln>
        </p:spPr>
      </p:pic>
    </p:spTree>
    <p:extLst>
      <p:ext uri="{BB962C8B-B14F-4D97-AF65-F5344CB8AC3E}">
        <p14:creationId xmlns:p14="http://schemas.microsoft.com/office/powerpoint/2010/main" val="21765832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zh-CN" dirty="0"/>
              <a:t>实际上在传统的一些如银行、制造业、电信、零售等行业里，都有一些比较成熟的模型，如耳熟能详的</a:t>
            </a:r>
            <a:r>
              <a:rPr lang="en-US" altLang="zh-CN" dirty="0"/>
              <a:t>BDWM</a:t>
            </a:r>
            <a:r>
              <a:rPr lang="zh-CN" altLang="en-US" dirty="0"/>
              <a:t>（银行数据）</a:t>
            </a:r>
            <a:r>
              <a:rPr lang="zh-CN" altLang="zh-CN" dirty="0"/>
              <a:t>模型，它们都是经过一些具有相类似行业的企业在二三十年数据仓库建设中所积累的行业经验，不断的优化并通用化。</a:t>
            </a:r>
          </a:p>
          <a:p>
            <a:r>
              <a:rPr lang="zh-CN" altLang="zh-CN" dirty="0"/>
              <a:t>但美团所处的</a:t>
            </a:r>
            <a:r>
              <a:rPr lang="en-US" altLang="zh-CN" dirty="0"/>
              <a:t>O2O</a:t>
            </a:r>
            <a:r>
              <a:rPr lang="zh-CN" altLang="zh-CN" dirty="0"/>
              <a:t>行业本身就没有可借鉴的成熟的数据仓库主题以及模型，所以，在摸索建设两年的时间里，美团总结了下面比较适合现状的七大主题（后续可能还会新增）</a:t>
            </a:r>
            <a:r>
              <a:rPr lang="zh-CN" altLang="en-US" dirty="0"/>
              <a:t>。</a:t>
            </a:r>
            <a:endParaRPr lang="zh-CN" altLang="zh-CN" dirty="0"/>
          </a:p>
        </p:txBody>
      </p:sp>
      <p:sp>
        <p:nvSpPr>
          <p:cNvPr id="2" name="标题 1"/>
          <p:cNvSpPr>
            <a:spLocks noGrp="1"/>
          </p:cNvSpPr>
          <p:nvPr>
            <p:ph type="title"/>
          </p:nvPr>
        </p:nvSpPr>
        <p:spPr/>
        <p:txBody>
          <a:bodyPr/>
          <a:lstStyle/>
          <a:p>
            <a:r>
              <a:rPr lang="zh-CN" altLang="en-US" dirty="0"/>
              <a:t>美团点评酒旅数仓建设实践</a:t>
            </a:r>
          </a:p>
        </p:txBody>
      </p:sp>
      <p:sp>
        <p:nvSpPr>
          <p:cNvPr id="5" name="文本占位符 4"/>
          <p:cNvSpPr>
            <a:spLocks noGrp="1"/>
          </p:cNvSpPr>
          <p:nvPr>
            <p:ph type="body" sz="quarter" idx="10"/>
          </p:nvPr>
        </p:nvSpPr>
        <p:spPr/>
        <p:txBody>
          <a:bodyPr/>
          <a:lstStyle/>
          <a:p>
            <a:r>
              <a:rPr lang="zh-CN" altLang="en-US" dirty="0"/>
              <a:t>主题建设</a:t>
            </a:r>
          </a:p>
        </p:txBody>
      </p:sp>
      <p:pic>
        <p:nvPicPr>
          <p:cNvPr id="7" name="图片 6"/>
          <p:cNvPicPr/>
          <p:nvPr/>
        </p:nvPicPr>
        <p:blipFill>
          <a:blip r:embed="rId2"/>
          <a:stretch>
            <a:fillRect/>
          </a:stretch>
        </p:blipFill>
        <p:spPr>
          <a:xfrm>
            <a:off x="3182620" y="3667125"/>
            <a:ext cx="6537406" cy="3076574"/>
          </a:xfrm>
          <a:prstGeom prst="rect">
            <a:avLst/>
          </a:prstGeom>
        </p:spPr>
      </p:pic>
    </p:spTree>
    <p:extLst>
      <p:ext uri="{BB962C8B-B14F-4D97-AF65-F5344CB8AC3E}">
        <p14:creationId xmlns:p14="http://schemas.microsoft.com/office/powerpoint/2010/main" val="41086708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en-US" dirty="0"/>
              <a:t>确定好技术和业务主题之后，数仓的整体架构就比较清晰了。</a:t>
            </a:r>
            <a:endParaRPr lang="en-US" altLang="zh-CN" dirty="0"/>
          </a:p>
          <a:p>
            <a:r>
              <a:rPr lang="zh-CN" altLang="en-US" dirty="0"/>
              <a:t>美团酒旅数仓七个主题基本上都采用</a:t>
            </a:r>
            <a:r>
              <a:rPr lang="en-US" altLang="zh-CN" dirty="0"/>
              <a:t>6</a:t>
            </a:r>
            <a:r>
              <a:rPr lang="zh-CN" altLang="en-US" dirty="0"/>
              <a:t>层结构的方式来建设，划分主题更多是从业务的角度出发，而层次划分则是基于技术，实质上就是基于业务与技术的结合完成了整体的数据仓库架构。</a:t>
            </a:r>
            <a:endParaRPr lang="zh-CN" altLang="zh-CN" dirty="0"/>
          </a:p>
        </p:txBody>
      </p:sp>
      <p:sp>
        <p:nvSpPr>
          <p:cNvPr id="2" name="标题 1"/>
          <p:cNvSpPr>
            <a:spLocks noGrp="1"/>
          </p:cNvSpPr>
          <p:nvPr>
            <p:ph type="title"/>
          </p:nvPr>
        </p:nvSpPr>
        <p:spPr/>
        <p:txBody>
          <a:bodyPr/>
          <a:lstStyle/>
          <a:p>
            <a:r>
              <a:rPr lang="zh-CN" altLang="en-US" dirty="0"/>
              <a:t>美团点评酒旅数仓建设实践</a:t>
            </a:r>
          </a:p>
        </p:txBody>
      </p:sp>
      <p:sp>
        <p:nvSpPr>
          <p:cNvPr id="5" name="文本占位符 4"/>
          <p:cNvSpPr>
            <a:spLocks noGrp="1"/>
          </p:cNvSpPr>
          <p:nvPr>
            <p:ph type="body" sz="quarter" idx="10"/>
          </p:nvPr>
        </p:nvSpPr>
        <p:spPr/>
        <p:txBody>
          <a:bodyPr/>
          <a:lstStyle/>
          <a:p>
            <a:r>
              <a:rPr lang="zh-CN" altLang="en-US" dirty="0"/>
              <a:t>整体架构</a:t>
            </a:r>
          </a:p>
        </p:txBody>
      </p:sp>
      <p:pic>
        <p:nvPicPr>
          <p:cNvPr id="6" name="图片 5"/>
          <p:cNvPicPr/>
          <p:nvPr/>
        </p:nvPicPr>
        <p:blipFill>
          <a:blip r:embed="rId2"/>
          <a:stretch>
            <a:fillRect/>
          </a:stretch>
        </p:blipFill>
        <p:spPr>
          <a:xfrm>
            <a:off x="2272746" y="2936452"/>
            <a:ext cx="7047230" cy="3426247"/>
          </a:xfrm>
          <a:prstGeom prst="rect">
            <a:avLst/>
          </a:prstGeom>
        </p:spPr>
      </p:pic>
    </p:spTree>
    <p:extLst>
      <p:ext uri="{BB962C8B-B14F-4D97-AF65-F5344CB8AC3E}">
        <p14:creationId xmlns:p14="http://schemas.microsoft.com/office/powerpoint/2010/main" val="23599430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zh-CN" dirty="0"/>
              <a:t>以订单主题为例。在订单主题的建设过程中，美团是按照由分到总的结构思路来进行建设，首先分供应链建设订单相关实体（数据整合中间层），然后再进行适度抽象把分供应链的相关订单实体进行合并后生成订单实体（数据整合层），后续在数据整合层的订单实体基础上再扩展部分维度信息来完成后续层次的建设。</a:t>
            </a:r>
          </a:p>
        </p:txBody>
      </p:sp>
      <p:sp>
        <p:nvSpPr>
          <p:cNvPr id="2" name="标题 1"/>
          <p:cNvSpPr>
            <a:spLocks noGrp="1"/>
          </p:cNvSpPr>
          <p:nvPr>
            <p:ph type="title"/>
          </p:nvPr>
        </p:nvSpPr>
        <p:spPr/>
        <p:txBody>
          <a:bodyPr/>
          <a:lstStyle/>
          <a:p>
            <a:r>
              <a:rPr lang="zh-CN" altLang="en-US" dirty="0"/>
              <a:t>美团点评酒旅数仓建设实践</a:t>
            </a:r>
          </a:p>
        </p:txBody>
      </p:sp>
      <p:sp>
        <p:nvSpPr>
          <p:cNvPr id="5" name="文本占位符 4"/>
          <p:cNvSpPr>
            <a:spLocks noGrp="1"/>
          </p:cNvSpPr>
          <p:nvPr>
            <p:ph type="body" sz="quarter" idx="10"/>
          </p:nvPr>
        </p:nvSpPr>
        <p:spPr/>
        <p:txBody>
          <a:bodyPr/>
          <a:lstStyle/>
          <a:p>
            <a:r>
              <a:rPr lang="zh-CN" altLang="en-US" dirty="0"/>
              <a:t>整体架构</a:t>
            </a:r>
          </a:p>
        </p:txBody>
      </p:sp>
      <p:pic>
        <p:nvPicPr>
          <p:cNvPr id="7" name="图片 6"/>
          <p:cNvPicPr/>
          <p:nvPr/>
        </p:nvPicPr>
        <p:blipFill>
          <a:blip r:embed="rId3"/>
          <a:stretch>
            <a:fillRect/>
          </a:stretch>
        </p:blipFill>
        <p:spPr>
          <a:xfrm>
            <a:off x="2181064" y="2957040"/>
            <a:ext cx="7809230" cy="3500910"/>
          </a:xfrm>
          <a:prstGeom prst="rect">
            <a:avLst/>
          </a:prstGeom>
        </p:spPr>
      </p:pic>
    </p:spTree>
    <p:extLst>
      <p:ext uri="{BB962C8B-B14F-4D97-AF65-F5344CB8AC3E}">
        <p14:creationId xmlns:p14="http://schemas.microsoft.com/office/powerpoint/2010/main" val="1652061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solidFill>
                  <a:schemeClr val="tx1"/>
                </a:solidFill>
              </a:rPr>
              <a:t>Apache Hive</a:t>
            </a:r>
            <a:r>
              <a:rPr lang="zh-CN" altLang="en-US" dirty="0">
                <a:solidFill>
                  <a:schemeClr val="tx1"/>
                </a:solidFill>
              </a:rPr>
              <a:t>入门</a:t>
            </a:r>
            <a:endParaRPr lang="en-US" altLang="zh-CN" dirty="0">
              <a:solidFill>
                <a:schemeClr val="tx1"/>
              </a:solidFill>
            </a:endParaRP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02</a:t>
            </a:r>
            <a:endParaRPr kumimoji="1" lang="zh-CN" altLang="en-US" dirty="0"/>
          </a:p>
        </p:txBody>
      </p:sp>
    </p:spTree>
    <p:extLst>
      <p:ext uri="{BB962C8B-B14F-4D97-AF65-F5344CB8AC3E}">
        <p14:creationId xmlns:p14="http://schemas.microsoft.com/office/powerpoint/2010/main" val="12587464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rgbClr val="FF0000"/>
                </a:solidFill>
              </a:rPr>
              <a:t>Apache Hive</a:t>
            </a:r>
            <a:r>
              <a:rPr lang="zh-CN" altLang="en-US" dirty="0">
                <a:solidFill>
                  <a:srgbClr val="FF0000"/>
                </a:solidFill>
              </a:rPr>
              <a:t>概述</a:t>
            </a:r>
            <a:endParaRPr lang="en-US" altLang="zh-CN" dirty="0">
              <a:solidFill>
                <a:srgbClr val="FF0000"/>
              </a:solidFill>
            </a:endParaRPr>
          </a:p>
          <a:p>
            <a:r>
              <a:rPr lang="zh-CN" altLang="en-US" dirty="0">
                <a:solidFill>
                  <a:schemeClr val="tx1"/>
                </a:solidFill>
              </a:rPr>
              <a:t>场景设计：如何模拟实现</a:t>
            </a:r>
            <a:r>
              <a:rPr lang="en-US" altLang="zh-CN" dirty="0">
                <a:solidFill>
                  <a:schemeClr val="tx1"/>
                </a:solidFill>
              </a:rPr>
              <a:t>Hive</a:t>
            </a:r>
            <a:r>
              <a:rPr lang="zh-CN" altLang="en-US" dirty="0">
                <a:solidFill>
                  <a:schemeClr val="tx1"/>
                </a:solidFill>
              </a:rPr>
              <a:t>功能</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架构、组件</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数据模型</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是要取代</a:t>
            </a:r>
            <a:r>
              <a:rPr lang="en-US" altLang="zh-CN" dirty="0">
                <a:solidFill>
                  <a:schemeClr val="tx1"/>
                </a:solidFill>
              </a:rPr>
              <a:t>MySQL</a:t>
            </a:r>
            <a:r>
              <a:rPr lang="zh-CN" altLang="en-US" dirty="0">
                <a:solidFill>
                  <a:schemeClr val="tx1"/>
                </a:solidFill>
              </a:rPr>
              <a:t>吗？</a:t>
            </a:r>
            <a:endParaRPr lang="en-US" altLang="zh-CN" dirty="0">
              <a:solidFill>
                <a:schemeClr val="tx1"/>
              </a:solidFill>
            </a:endParaRPr>
          </a:p>
        </p:txBody>
      </p:sp>
    </p:spTree>
    <p:extLst>
      <p:ext uri="{BB962C8B-B14F-4D97-AF65-F5344CB8AC3E}">
        <p14:creationId xmlns:p14="http://schemas.microsoft.com/office/powerpoint/2010/main" val="31718144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Apache Hive</a:t>
            </a:r>
            <a:r>
              <a:rPr lang="zh-CN" altLang="en-US" dirty="0"/>
              <a:t>是一款建立在</a:t>
            </a:r>
            <a:r>
              <a:rPr lang="en-US" altLang="zh-CN" dirty="0"/>
              <a:t>Hadoop</a:t>
            </a:r>
            <a:r>
              <a:rPr lang="zh-CN" altLang="en-US" dirty="0"/>
              <a:t>之上的开源</a:t>
            </a:r>
            <a:r>
              <a:rPr lang="zh-CN" altLang="en-US" b="1" dirty="0">
                <a:solidFill>
                  <a:srgbClr val="FF0000"/>
                </a:solidFill>
              </a:rPr>
              <a:t>数据仓库</a:t>
            </a:r>
            <a:r>
              <a:rPr lang="zh-CN" altLang="en-US" dirty="0"/>
              <a:t>系统，可以将存储在</a:t>
            </a:r>
            <a:r>
              <a:rPr lang="en-US" altLang="zh-CN" dirty="0"/>
              <a:t>Hadoop</a:t>
            </a:r>
            <a:r>
              <a:rPr lang="zh-CN" altLang="en-US" dirty="0"/>
              <a:t>文件中的</a:t>
            </a:r>
            <a:r>
              <a:rPr lang="zh-CN" altLang="en-US" dirty="0">
                <a:solidFill>
                  <a:srgbClr val="FF0000"/>
                </a:solidFill>
              </a:rPr>
              <a:t>结构化、半结构化数据文件映射为一张数据库表</a:t>
            </a:r>
            <a:r>
              <a:rPr lang="zh-CN" altLang="en-US" dirty="0"/>
              <a:t>，基于表提供了一种类似</a:t>
            </a:r>
            <a:r>
              <a:rPr lang="en-US" altLang="zh-CN" dirty="0"/>
              <a:t>SQL</a:t>
            </a:r>
            <a:r>
              <a:rPr lang="zh-CN" altLang="en-US" dirty="0"/>
              <a:t>的查询模型，称为</a:t>
            </a:r>
            <a:r>
              <a:rPr lang="en-US" altLang="zh-CN" dirty="0">
                <a:solidFill>
                  <a:srgbClr val="FF0000"/>
                </a:solidFill>
              </a:rPr>
              <a:t>Hive</a:t>
            </a:r>
            <a:r>
              <a:rPr lang="zh-CN" altLang="en-US" dirty="0">
                <a:solidFill>
                  <a:srgbClr val="FF0000"/>
                </a:solidFill>
              </a:rPr>
              <a:t>查询语言（</a:t>
            </a:r>
            <a:r>
              <a:rPr lang="en-US" altLang="zh-CN" dirty="0">
                <a:solidFill>
                  <a:srgbClr val="FF0000"/>
                </a:solidFill>
              </a:rPr>
              <a:t>HQL</a:t>
            </a:r>
            <a:r>
              <a:rPr lang="zh-CN" altLang="en-US" dirty="0">
                <a:solidFill>
                  <a:srgbClr val="FF0000"/>
                </a:solidFill>
              </a:rPr>
              <a:t>），</a:t>
            </a:r>
            <a:r>
              <a:rPr lang="zh-CN" altLang="en-US" dirty="0"/>
              <a:t>用于访问和分析存储在</a:t>
            </a:r>
            <a:r>
              <a:rPr lang="en-US" altLang="zh-CN" dirty="0"/>
              <a:t>Hadoop</a:t>
            </a:r>
            <a:r>
              <a:rPr lang="zh-CN" altLang="en-US" dirty="0"/>
              <a:t>文件中的大型数据集。</a:t>
            </a:r>
          </a:p>
          <a:p>
            <a:r>
              <a:rPr lang="en-US" altLang="zh-CN" dirty="0"/>
              <a:t>Hive</a:t>
            </a:r>
            <a:r>
              <a:rPr lang="zh-CN" altLang="en-US" dirty="0"/>
              <a:t>核心是将</a:t>
            </a:r>
            <a:r>
              <a:rPr lang="en-US" altLang="zh-CN" b="1" dirty="0">
                <a:solidFill>
                  <a:srgbClr val="FF0000"/>
                </a:solidFill>
              </a:rPr>
              <a:t>HQL</a:t>
            </a:r>
            <a:r>
              <a:rPr lang="zh-CN" altLang="en-US" b="1" dirty="0">
                <a:solidFill>
                  <a:srgbClr val="FF0000"/>
                </a:solidFill>
              </a:rPr>
              <a:t>转换为</a:t>
            </a:r>
            <a:r>
              <a:rPr lang="en-US" altLang="zh-CN" b="1" dirty="0">
                <a:solidFill>
                  <a:srgbClr val="FF0000"/>
                </a:solidFill>
              </a:rPr>
              <a:t>MapReduce</a:t>
            </a:r>
            <a:r>
              <a:rPr lang="zh-CN" altLang="en-US" dirty="0"/>
              <a:t>程序，然后将程序提交到</a:t>
            </a:r>
            <a:r>
              <a:rPr lang="en-US" altLang="zh-CN" dirty="0"/>
              <a:t>Hadoop</a:t>
            </a:r>
            <a:r>
              <a:rPr lang="zh-CN" altLang="en-US" dirty="0"/>
              <a:t>群集执行。</a:t>
            </a:r>
            <a:endParaRPr lang="en-US" altLang="zh-CN" dirty="0"/>
          </a:p>
          <a:p>
            <a:r>
              <a:rPr lang="en-US" altLang="zh-CN" dirty="0"/>
              <a:t>Hive</a:t>
            </a:r>
            <a:r>
              <a:rPr lang="zh-CN" altLang="en-US" dirty="0"/>
              <a:t>由</a:t>
            </a:r>
            <a:r>
              <a:rPr lang="en-US" altLang="zh-CN" dirty="0"/>
              <a:t>Facebook</a:t>
            </a:r>
            <a:r>
              <a:rPr lang="zh-CN" altLang="en-US" dirty="0"/>
              <a:t>实现并开源。</a:t>
            </a:r>
          </a:p>
          <a:p>
            <a:endParaRPr lang="zh-CN" altLang="en-US" dirty="0"/>
          </a:p>
        </p:txBody>
      </p:sp>
      <p:sp>
        <p:nvSpPr>
          <p:cNvPr id="5" name="标题 4"/>
          <p:cNvSpPr>
            <a:spLocks noGrp="1"/>
          </p:cNvSpPr>
          <p:nvPr>
            <p:ph type="title"/>
          </p:nvPr>
        </p:nvSpPr>
        <p:spPr/>
        <p:txBody>
          <a:bodyPr/>
          <a:lstStyle/>
          <a:p>
            <a:r>
              <a:rPr lang="en-US" altLang="zh-CN" dirty="0"/>
              <a:t>Apache Hive</a:t>
            </a:r>
            <a:r>
              <a:rPr lang="zh-CN" altLang="en-US" dirty="0"/>
              <a:t>概述</a:t>
            </a:r>
          </a:p>
        </p:txBody>
      </p:sp>
      <p:sp>
        <p:nvSpPr>
          <p:cNvPr id="6" name="文本占位符 5"/>
          <p:cNvSpPr>
            <a:spLocks noGrp="1"/>
          </p:cNvSpPr>
          <p:nvPr>
            <p:ph type="body" sz="quarter" idx="10"/>
          </p:nvPr>
        </p:nvSpPr>
        <p:spPr/>
        <p:txBody>
          <a:bodyPr/>
          <a:lstStyle/>
          <a:p>
            <a:r>
              <a:rPr lang="zh-CN" altLang="en-US" dirty="0"/>
              <a:t>什么是</a:t>
            </a:r>
            <a:r>
              <a:rPr lang="en-US" altLang="zh-CN" dirty="0"/>
              <a:t>Hive</a:t>
            </a:r>
            <a:endParaRPr lang="zh-CN" altLang="en-US" dirty="0"/>
          </a:p>
        </p:txBody>
      </p:sp>
      <p:pic>
        <p:nvPicPr>
          <p:cNvPr id="8" name="图片 7" descr="E:\Downloads\kisspng-apache-hive-apache-hadoop-big-data-apache-spark-ap-5af468a58c1f15.461233401525967013574.png"/>
          <p:cNvPicPr/>
          <p:nvPr/>
        </p:nvPicPr>
        <p:blipFill>
          <a:blip r:embed="rId2">
            <a:extLst>
              <a:ext uri="{28A0092B-C50C-407E-A947-70E740481C1C}">
                <a14:useLocalDpi xmlns:a14="http://schemas.microsoft.com/office/drawing/2010/main" val="0"/>
              </a:ext>
            </a:extLst>
          </a:blip>
          <a:srcRect/>
          <a:stretch>
            <a:fillRect/>
          </a:stretch>
        </p:blipFill>
        <p:spPr bwMode="auto">
          <a:xfrm>
            <a:off x="3448524" y="3577435"/>
            <a:ext cx="5274310" cy="2477135"/>
          </a:xfrm>
          <a:prstGeom prst="rect">
            <a:avLst/>
          </a:prstGeom>
          <a:noFill/>
          <a:ln>
            <a:noFill/>
          </a:ln>
        </p:spPr>
      </p:pic>
    </p:spTree>
    <p:extLst>
      <p:ext uri="{BB962C8B-B14F-4D97-AF65-F5344CB8AC3E}">
        <p14:creationId xmlns:p14="http://schemas.microsoft.com/office/powerpoint/2010/main" val="116214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b="1" dirty="0">
                <a:solidFill>
                  <a:srgbClr val="FF0000"/>
                </a:solidFill>
              </a:rPr>
              <a:t>数据仓库</a:t>
            </a:r>
            <a:r>
              <a:rPr lang="zh-CN" altLang="en-US" dirty="0"/>
              <a:t>（英语：</a:t>
            </a:r>
            <a:r>
              <a:rPr lang="en-US" altLang="zh-CN" dirty="0"/>
              <a:t>Data Warehouse</a:t>
            </a:r>
            <a:r>
              <a:rPr lang="zh-CN" altLang="en-US" dirty="0"/>
              <a:t>，简称</a:t>
            </a:r>
            <a:r>
              <a:rPr lang="zh-CN" altLang="en-US" b="1" dirty="0">
                <a:solidFill>
                  <a:srgbClr val="FF0000"/>
                </a:solidFill>
              </a:rPr>
              <a:t>数仓</a:t>
            </a:r>
            <a:r>
              <a:rPr lang="zh-CN" altLang="en-US" dirty="0"/>
              <a:t>、</a:t>
            </a:r>
            <a:r>
              <a:rPr lang="en-US" altLang="zh-CN" b="1" dirty="0">
                <a:solidFill>
                  <a:srgbClr val="FF0000"/>
                </a:solidFill>
              </a:rPr>
              <a:t>DW</a:t>
            </a:r>
            <a:r>
              <a:rPr lang="zh-CN" altLang="en-US" dirty="0"/>
              <a:t>）</a:t>
            </a:r>
            <a:r>
              <a:rPr lang="en-US" altLang="zh-CN" dirty="0"/>
              <a:t>,</a:t>
            </a:r>
            <a:r>
              <a:rPr lang="zh-CN" altLang="en-US" dirty="0"/>
              <a:t>是一个用于存储、分析、报告的数据系统。</a:t>
            </a:r>
            <a:endParaRPr lang="en-US" altLang="zh-CN" dirty="0"/>
          </a:p>
          <a:p>
            <a:r>
              <a:rPr lang="zh-CN" altLang="en-US" dirty="0"/>
              <a:t>数据仓库的目的是构建</a:t>
            </a:r>
            <a:r>
              <a:rPr lang="zh-CN" altLang="en-US" b="1" dirty="0">
                <a:solidFill>
                  <a:srgbClr val="FF0000"/>
                </a:solidFill>
              </a:rPr>
              <a:t>面向分析</a:t>
            </a:r>
            <a:r>
              <a:rPr lang="zh-CN" altLang="en-US" dirty="0"/>
              <a:t>的集成化数据环境，分析结果为企业提供决策支持（</a:t>
            </a:r>
            <a:r>
              <a:rPr lang="en-US" altLang="zh-CN" dirty="0"/>
              <a:t>Decision Support</a:t>
            </a:r>
            <a:r>
              <a:rPr lang="zh-CN" altLang="en-US" dirty="0"/>
              <a:t>）。</a:t>
            </a:r>
          </a:p>
        </p:txBody>
      </p:sp>
      <p:sp>
        <p:nvSpPr>
          <p:cNvPr id="5" name="标题 4"/>
          <p:cNvSpPr>
            <a:spLocks noGrp="1"/>
          </p:cNvSpPr>
          <p:nvPr>
            <p:ph type="title"/>
          </p:nvPr>
        </p:nvSpPr>
        <p:spPr/>
        <p:txBody>
          <a:bodyPr/>
          <a:lstStyle/>
          <a:p>
            <a:r>
              <a:rPr lang="zh-CN" altLang="en-US" dirty="0"/>
              <a:t>数据仓库</a:t>
            </a:r>
          </a:p>
        </p:txBody>
      </p:sp>
      <p:sp>
        <p:nvSpPr>
          <p:cNvPr id="6" name="文本占位符 5"/>
          <p:cNvSpPr>
            <a:spLocks noGrp="1"/>
          </p:cNvSpPr>
          <p:nvPr>
            <p:ph type="body" sz="quarter" idx="10"/>
          </p:nvPr>
        </p:nvSpPr>
        <p:spPr/>
        <p:txBody>
          <a:bodyPr/>
          <a:lstStyle/>
          <a:p>
            <a:r>
              <a:rPr lang="zh-CN" altLang="en-US" dirty="0"/>
              <a:t>概念</a:t>
            </a:r>
          </a:p>
        </p:txBody>
      </p:sp>
      <p:pic>
        <p:nvPicPr>
          <p:cNvPr id="1028" name="Picture 4" descr="http://www.adba.lu/wp-content/uploads/2018/04/AdbA_Data_Warehous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5259" y="3273165"/>
            <a:ext cx="7159262" cy="306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3474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使用</a:t>
            </a:r>
            <a:r>
              <a:rPr lang="en-US" altLang="zh-CN" dirty="0"/>
              <a:t>Hadoop MapReduce</a:t>
            </a:r>
            <a:r>
              <a:rPr lang="zh-CN" altLang="en-US" dirty="0"/>
              <a:t>直接处理数据所面临的问题 </a:t>
            </a:r>
          </a:p>
          <a:p>
            <a:pPr marL="0" indent="0">
              <a:buNone/>
            </a:pPr>
            <a:r>
              <a:rPr lang="zh-CN" altLang="en-US" dirty="0"/>
              <a:t>人员学习成本太高 需要掌握</a:t>
            </a:r>
            <a:r>
              <a:rPr lang="en-US" altLang="zh-CN" dirty="0"/>
              <a:t>java</a:t>
            </a:r>
            <a:r>
              <a:rPr lang="zh-CN" altLang="en-US" dirty="0"/>
              <a:t>语言</a:t>
            </a:r>
          </a:p>
          <a:p>
            <a:pPr marL="0" indent="0">
              <a:buNone/>
            </a:pPr>
            <a:r>
              <a:rPr lang="en-US" altLang="zh-CN" dirty="0"/>
              <a:t>MapReduce</a:t>
            </a:r>
            <a:r>
              <a:rPr lang="zh-CN" altLang="en-US" dirty="0"/>
              <a:t>实现复杂查询逻辑开发难度太大 </a:t>
            </a:r>
          </a:p>
          <a:p>
            <a:r>
              <a:rPr lang="zh-CN" altLang="en-US" dirty="0"/>
              <a:t>使用</a:t>
            </a:r>
            <a:r>
              <a:rPr lang="en-US" altLang="zh-CN" dirty="0"/>
              <a:t>Hive</a:t>
            </a:r>
            <a:r>
              <a:rPr lang="zh-CN" altLang="en-US" dirty="0"/>
              <a:t>处理数据的好处 </a:t>
            </a:r>
          </a:p>
          <a:p>
            <a:pPr marL="0" indent="0">
              <a:buNone/>
            </a:pPr>
            <a:r>
              <a:rPr lang="zh-CN" altLang="en-US" dirty="0"/>
              <a:t>操作接口采用类</a:t>
            </a:r>
            <a:r>
              <a:rPr lang="en-US" altLang="zh-CN" dirty="0"/>
              <a:t>SQL</a:t>
            </a:r>
            <a:r>
              <a:rPr lang="zh-CN" altLang="en-US" dirty="0"/>
              <a:t>语法，提供快速开发的能力（简单、容易上手）</a:t>
            </a:r>
          </a:p>
          <a:p>
            <a:pPr marL="0" indent="0">
              <a:buNone/>
            </a:pPr>
            <a:r>
              <a:rPr lang="zh-CN" altLang="en-US" dirty="0"/>
              <a:t>避免直接写</a:t>
            </a:r>
            <a:r>
              <a:rPr lang="en-US" altLang="zh-CN" dirty="0"/>
              <a:t>MapReduce</a:t>
            </a:r>
            <a:r>
              <a:rPr lang="zh-CN" altLang="en-US" dirty="0"/>
              <a:t>，减少开发人员的学习成本 </a:t>
            </a:r>
          </a:p>
          <a:p>
            <a:pPr marL="0" indent="0">
              <a:buNone/>
            </a:pPr>
            <a:r>
              <a:rPr lang="zh-CN" altLang="en-US" dirty="0"/>
              <a:t>支持自定义函数，功能扩展很方便</a:t>
            </a:r>
          </a:p>
          <a:p>
            <a:pPr marL="0" indent="0">
              <a:buNone/>
            </a:pPr>
            <a:r>
              <a:rPr lang="zh-CN" altLang="en-US" dirty="0"/>
              <a:t>背靠</a:t>
            </a:r>
            <a:r>
              <a:rPr lang="en-US" altLang="zh-CN" dirty="0"/>
              <a:t>Hadoop</a:t>
            </a:r>
            <a:r>
              <a:rPr lang="zh-CN" altLang="en-US" dirty="0"/>
              <a:t>，擅长存储分析海量数据集</a:t>
            </a:r>
          </a:p>
          <a:p>
            <a:endParaRPr lang="zh-CN" altLang="en-US" dirty="0"/>
          </a:p>
        </p:txBody>
      </p:sp>
      <p:sp>
        <p:nvSpPr>
          <p:cNvPr id="5" name="标题 4"/>
          <p:cNvSpPr>
            <a:spLocks noGrp="1"/>
          </p:cNvSpPr>
          <p:nvPr>
            <p:ph type="title"/>
          </p:nvPr>
        </p:nvSpPr>
        <p:spPr/>
        <p:txBody>
          <a:bodyPr/>
          <a:lstStyle/>
          <a:p>
            <a:r>
              <a:rPr lang="en-US" altLang="zh-CN" dirty="0"/>
              <a:t>Apache Hive</a:t>
            </a:r>
            <a:r>
              <a:rPr lang="zh-CN" altLang="en-US" dirty="0"/>
              <a:t>概述</a:t>
            </a:r>
          </a:p>
        </p:txBody>
      </p:sp>
      <p:sp>
        <p:nvSpPr>
          <p:cNvPr id="6" name="文本占位符 5"/>
          <p:cNvSpPr>
            <a:spLocks noGrp="1"/>
          </p:cNvSpPr>
          <p:nvPr>
            <p:ph type="body" sz="quarter" idx="10"/>
          </p:nvPr>
        </p:nvSpPr>
        <p:spPr/>
        <p:txBody>
          <a:bodyPr/>
          <a:lstStyle/>
          <a:p>
            <a:r>
              <a:rPr lang="zh-CN" altLang="en-US" dirty="0"/>
              <a:t>为什么使用</a:t>
            </a:r>
            <a:r>
              <a:rPr lang="en-US" altLang="zh-CN" dirty="0"/>
              <a:t>Hive</a:t>
            </a:r>
            <a:endParaRPr lang="zh-CN" altLang="en-US" dirty="0"/>
          </a:p>
        </p:txBody>
      </p:sp>
    </p:spTree>
    <p:extLst>
      <p:ext uri="{BB962C8B-B14F-4D97-AF65-F5344CB8AC3E}">
        <p14:creationId xmlns:p14="http://schemas.microsoft.com/office/powerpoint/2010/main" val="70481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从功能来说，数据仓库软件，至少需要具备下述两种能力：</a:t>
            </a:r>
          </a:p>
          <a:p>
            <a:pPr marL="0" indent="0">
              <a:buNone/>
            </a:pPr>
            <a:r>
              <a:rPr lang="en-US" altLang="zh-CN" dirty="0"/>
              <a:t>   </a:t>
            </a:r>
            <a:r>
              <a:rPr lang="zh-CN" altLang="en-US" dirty="0"/>
              <a:t>存储数据的能力、分析数据的能力</a:t>
            </a:r>
          </a:p>
          <a:p>
            <a:r>
              <a:rPr lang="en-US" altLang="zh-CN" dirty="0"/>
              <a:t>Apache Hive</a:t>
            </a:r>
            <a:r>
              <a:rPr lang="zh-CN" altLang="en-US" dirty="0"/>
              <a:t>作为一款大数据时代的数据仓库软件，当然也具备上述两种能力。只不过</a:t>
            </a:r>
            <a:r>
              <a:rPr lang="en-US" altLang="zh-CN" dirty="0"/>
              <a:t>Hive</a:t>
            </a:r>
            <a:r>
              <a:rPr lang="zh-CN" altLang="en-US" dirty="0"/>
              <a:t>并不是自己实现了上述两种能力，而是借助</a:t>
            </a:r>
            <a:r>
              <a:rPr lang="en-US" altLang="zh-CN" dirty="0"/>
              <a:t>Hadoop</a:t>
            </a:r>
            <a:r>
              <a:rPr lang="zh-CN" altLang="en-US" dirty="0"/>
              <a:t>。</a:t>
            </a:r>
          </a:p>
          <a:p>
            <a:pPr marL="0" indent="0">
              <a:buNone/>
            </a:pPr>
            <a:r>
              <a:rPr lang="en-US" altLang="zh-CN" dirty="0"/>
              <a:t>   </a:t>
            </a:r>
            <a:r>
              <a:rPr lang="en-US" altLang="zh-CN" b="1" dirty="0">
                <a:solidFill>
                  <a:srgbClr val="FF0000"/>
                </a:solidFill>
              </a:rPr>
              <a:t>Hive</a:t>
            </a:r>
            <a:r>
              <a:rPr lang="zh-CN" altLang="en-US" b="1" dirty="0">
                <a:solidFill>
                  <a:srgbClr val="FF0000"/>
                </a:solidFill>
              </a:rPr>
              <a:t>利用</a:t>
            </a:r>
            <a:r>
              <a:rPr lang="en-US" altLang="zh-CN" b="1" dirty="0">
                <a:solidFill>
                  <a:srgbClr val="FF0000"/>
                </a:solidFill>
              </a:rPr>
              <a:t>HDFS</a:t>
            </a:r>
            <a:r>
              <a:rPr lang="zh-CN" altLang="en-US" b="1" dirty="0">
                <a:solidFill>
                  <a:srgbClr val="FF0000"/>
                </a:solidFill>
              </a:rPr>
              <a:t>存储数据，利用</a:t>
            </a:r>
            <a:r>
              <a:rPr lang="en-US" altLang="zh-CN" b="1" dirty="0">
                <a:solidFill>
                  <a:srgbClr val="FF0000"/>
                </a:solidFill>
              </a:rPr>
              <a:t>MapReduce</a:t>
            </a:r>
            <a:r>
              <a:rPr lang="zh-CN" altLang="en-US" b="1" dirty="0">
                <a:solidFill>
                  <a:srgbClr val="FF0000"/>
                </a:solidFill>
              </a:rPr>
              <a:t>查询分析数据</a:t>
            </a:r>
            <a:r>
              <a:rPr lang="zh-CN" altLang="en-US" dirty="0"/>
              <a:t>。</a:t>
            </a:r>
          </a:p>
          <a:p>
            <a:r>
              <a:rPr lang="zh-CN" altLang="en-US" dirty="0"/>
              <a:t>这样突然发现</a:t>
            </a:r>
            <a:r>
              <a:rPr lang="en-US" altLang="zh-CN" dirty="0"/>
              <a:t>Hive</a:t>
            </a:r>
            <a:r>
              <a:rPr lang="zh-CN" altLang="en-US" dirty="0"/>
              <a:t>没啥用，不过是套壳</a:t>
            </a:r>
            <a:r>
              <a:rPr lang="en-US" altLang="zh-CN" dirty="0"/>
              <a:t>Hadoop</a:t>
            </a:r>
            <a:r>
              <a:rPr lang="zh-CN" altLang="en-US" dirty="0"/>
              <a:t>罢了。其实不然，</a:t>
            </a:r>
            <a:r>
              <a:rPr lang="en-US" altLang="zh-CN" dirty="0"/>
              <a:t>Hive</a:t>
            </a:r>
            <a:r>
              <a:rPr lang="zh-CN" altLang="en-US" dirty="0"/>
              <a:t>的最大的魅力在于</a:t>
            </a:r>
            <a:r>
              <a:rPr lang="zh-CN" altLang="en-US" dirty="0">
                <a:solidFill>
                  <a:srgbClr val="FF0000"/>
                </a:solidFill>
              </a:rPr>
              <a:t>用户专注于编写</a:t>
            </a:r>
            <a:r>
              <a:rPr lang="en-US" altLang="zh-CN" dirty="0">
                <a:solidFill>
                  <a:srgbClr val="FF0000"/>
                </a:solidFill>
              </a:rPr>
              <a:t>HQL</a:t>
            </a:r>
            <a:r>
              <a:rPr lang="zh-CN" altLang="en-US" dirty="0">
                <a:solidFill>
                  <a:srgbClr val="FF0000"/>
                </a:solidFill>
              </a:rPr>
              <a:t>，</a:t>
            </a:r>
            <a:r>
              <a:rPr lang="en-US" altLang="zh-CN" dirty="0">
                <a:solidFill>
                  <a:srgbClr val="FF0000"/>
                </a:solidFill>
              </a:rPr>
              <a:t>Hive</a:t>
            </a:r>
            <a:r>
              <a:rPr lang="zh-CN" altLang="en-US" dirty="0">
                <a:solidFill>
                  <a:srgbClr val="FF0000"/>
                </a:solidFill>
              </a:rPr>
              <a:t>帮您转换成为</a:t>
            </a:r>
            <a:r>
              <a:rPr lang="en-US" altLang="zh-CN" dirty="0">
                <a:solidFill>
                  <a:srgbClr val="FF0000"/>
                </a:solidFill>
              </a:rPr>
              <a:t>MapReduce</a:t>
            </a:r>
            <a:r>
              <a:rPr lang="zh-CN" altLang="en-US" dirty="0">
                <a:solidFill>
                  <a:srgbClr val="FF0000"/>
                </a:solidFill>
              </a:rPr>
              <a:t>程序完成对数据的分析</a:t>
            </a:r>
            <a:r>
              <a:rPr lang="zh-CN" altLang="en-US" dirty="0"/>
              <a:t>。</a:t>
            </a:r>
          </a:p>
          <a:p>
            <a:endParaRPr lang="zh-CN" altLang="en-US" dirty="0"/>
          </a:p>
        </p:txBody>
      </p:sp>
      <p:sp>
        <p:nvSpPr>
          <p:cNvPr id="5" name="标题 4"/>
          <p:cNvSpPr>
            <a:spLocks noGrp="1"/>
          </p:cNvSpPr>
          <p:nvPr>
            <p:ph type="title"/>
          </p:nvPr>
        </p:nvSpPr>
        <p:spPr/>
        <p:txBody>
          <a:bodyPr/>
          <a:lstStyle/>
          <a:p>
            <a:r>
              <a:rPr lang="en-US" altLang="zh-CN" dirty="0"/>
              <a:t>Apache Hive</a:t>
            </a:r>
            <a:r>
              <a:rPr lang="zh-CN" altLang="en-US" dirty="0"/>
              <a:t>概述</a:t>
            </a:r>
          </a:p>
        </p:txBody>
      </p:sp>
      <p:sp>
        <p:nvSpPr>
          <p:cNvPr id="6" name="文本占位符 5"/>
          <p:cNvSpPr>
            <a:spLocks noGrp="1"/>
          </p:cNvSpPr>
          <p:nvPr>
            <p:ph type="body" sz="quarter" idx="10"/>
          </p:nvPr>
        </p:nvSpPr>
        <p:spPr/>
        <p:txBody>
          <a:bodyPr/>
          <a:lstStyle/>
          <a:p>
            <a:r>
              <a:rPr lang="en-US" altLang="zh-CN" dirty="0"/>
              <a:t>Hive</a:t>
            </a:r>
            <a:r>
              <a:rPr lang="zh-CN" altLang="en-US" dirty="0"/>
              <a:t>和</a:t>
            </a:r>
            <a:r>
              <a:rPr lang="en-US" altLang="zh-CN" dirty="0"/>
              <a:t>Hadoop</a:t>
            </a:r>
            <a:r>
              <a:rPr lang="zh-CN" altLang="en-US" dirty="0"/>
              <a:t>关系</a:t>
            </a:r>
          </a:p>
        </p:txBody>
      </p:sp>
      <p:pic>
        <p:nvPicPr>
          <p:cNvPr id="8" name="图片 7"/>
          <p:cNvPicPr/>
          <p:nvPr/>
        </p:nvPicPr>
        <p:blipFill>
          <a:blip r:embed="rId2">
            <a:extLst>
              <a:ext uri="{28A0092B-C50C-407E-A947-70E740481C1C}">
                <a14:useLocalDpi xmlns:a14="http://schemas.microsoft.com/office/drawing/2010/main" val="0"/>
              </a:ext>
            </a:extLst>
          </a:blip>
          <a:srcRect/>
          <a:stretch>
            <a:fillRect/>
          </a:stretch>
        </p:blipFill>
        <p:spPr bwMode="auto">
          <a:xfrm>
            <a:off x="3780629" y="4632960"/>
            <a:ext cx="4610100" cy="1973580"/>
          </a:xfrm>
          <a:prstGeom prst="rect">
            <a:avLst/>
          </a:prstGeom>
          <a:noFill/>
          <a:ln w="9525">
            <a:solidFill>
              <a:srgbClr val="000000"/>
            </a:solidFill>
            <a:miter lim="800000"/>
            <a:headEnd/>
            <a:tailEnd/>
          </a:ln>
        </p:spPr>
      </p:pic>
      <p:sp>
        <p:nvSpPr>
          <p:cNvPr id="2" name="文本框 1">
            <a:extLst>
              <a:ext uri="{FF2B5EF4-FFF2-40B4-BE49-F238E27FC236}">
                <a16:creationId xmlns:a16="http://schemas.microsoft.com/office/drawing/2014/main" id="{A748E6DD-57F2-1BCE-F539-9D4ADAA28BDA}"/>
              </a:ext>
            </a:extLst>
          </p:cNvPr>
          <p:cNvSpPr txBox="1"/>
          <p:nvPr/>
        </p:nvSpPr>
        <p:spPr>
          <a:xfrm>
            <a:off x="8924117" y="5057978"/>
            <a:ext cx="2631554" cy="307777"/>
          </a:xfrm>
          <a:prstGeom prst="rect">
            <a:avLst/>
          </a:prstGeom>
          <a:noFill/>
        </p:spPr>
        <p:txBody>
          <a:bodyPr wrap="none" rtlCol="0">
            <a:spAutoFit/>
          </a:bodyPr>
          <a:lstStyle/>
          <a:p>
            <a:pPr fontAlgn="auto">
              <a:spcBef>
                <a:spcPts val="0"/>
              </a:spcBef>
              <a:spcAft>
                <a:spcPts val="0"/>
              </a:spcAft>
            </a:pPr>
            <a:r>
              <a:rPr lang="en-US" altLang="zh-CN" sz="1400" dirty="0">
                <a:solidFill>
                  <a:schemeClr val="tx1">
                    <a:lumMod val="65000"/>
                    <a:lumOff val="35000"/>
                  </a:schemeClr>
                </a:solidFill>
                <a:latin typeface="+mn-lt"/>
                <a:ea typeface="+mn-ea"/>
              </a:rPr>
              <a:t>Hive</a:t>
            </a:r>
            <a:r>
              <a:rPr lang="zh-CN" altLang="en-US" sz="1400" dirty="0">
                <a:solidFill>
                  <a:schemeClr val="tx1">
                    <a:lumMod val="65000"/>
                    <a:lumOff val="35000"/>
                  </a:schemeClr>
                </a:solidFill>
                <a:latin typeface="+mn-lt"/>
                <a:ea typeface="+mn-ea"/>
              </a:rPr>
              <a:t>提供</a:t>
            </a:r>
            <a:r>
              <a:rPr lang="en-US" altLang="zh-CN" sz="1400" dirty="0" err="1">
                <a:solidFill>
                  <a:schemeClr val="tx1">
                    <a:lumMod val="65000"/>
                    <a:lumOff val="35000"/>
                  </a:schemeClr>
                </a:solidFill>
                <a:latin typeface="+mn-lt"/>
                <a:ea typeface="+mn-ea"/>
              </a:rPr>
              <a:t>Sql</a:t>
            </a:r>
            <a:r>
              <a:rPr lang="zh-CN" altLang="en-US" sz="1400" dirty="0">
                <a:solidFill>
                  <a:schemeClr val="tx1">
                    <a:lumMod val="65000"/>
                    <a:lumOff val="35000"/>
                  </a:schemeClr>
                </a:solidFill>
                <a:latin typeface="+mn-lt"/>
                <a:ea typeface="+mn-ea"/>
              </a:rPr>
              <a:t>到</a:t>
            </a:r>
            <a:r>
              <a:rPr lang="en-US" altLang="zh-CN" sz="1400" dirty="0" err="1">
                <a:solidFill>
                  <a:schemeClr val="tx1">
                    <a:lumMod val="65000"/>
                    <a:lumOff val="35000"/>
                  </a:schemeClr>
                </a:solidFill>
                <a:latin typeface="+mn-lt"/>
                <a:ea typeface="+mn-ea"/>
              </a:rPr>
              <a:t>mapreduce</a:t>
            </a:r>
            <a:r>
              <a:rPr lang="zh-CN" altLang="en-US" sz="1400" dirty="0">
                <a:solidFill>
                  <a:schemeClr val="tx1">
                    <a:lumMod val="65000"/>
                    <a:lumOff val="35000"/>
                  </a:schemeClr>
                </a:solidFill>
                <a:latin typeface="+mn-lt"/>
                <a:ea typeface="+mn-ea"/>
              </a:rPr>
              <a:t>的转换</a:t>
            </a:r>
          </a:p>
        </p:txBody>
      </p:sp>
    </p:spTree>
    <p:extLst>
      <p:ext uri="{BB962C8B-B14F-4D97-AF65-F5344CB8AC3E}">
        <p14:creationId xmlns:p14="http://schemas.microsoft.com/office/powerpoint/2010/main" val="20019981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chemeClr val="tx1"/>
                </a:solidFill>
              </a:rPr>
              <a:t>Apache Hive</a:t>
            </a:r>
            <a:r>
              <a:rPr lang="zh-CN" altLang="en-US" dirty="0">
                <a:solidFill>
                  <a:schemeClr val="tx1"/>
                </a:solidFill>
              </a:rPr>
              <a:t>概述</a:t>
            </a:r>
            <a:endParaRPr lang="en-US" altLang="zh-CN" dirty="0">
              <a:solidFill>
                <a:schemeClr val="tx1"/>
              </a:solidFill>
            </a:endParaRPr>
          </a:p>
          <a:p>
            <a:r>
              <a:rPr lang="zh-CN" altLang="en-US" dirty="0">
                <a:solidFill>
                  <a:srgbClr val="FF0000"/>
                </a:solidFill>
              </a:rPr>
              <a:t>场景设计：如何模拟实现</a:t>
            </a:r>
            <a:r>
              <a:rPr lang="en-US" altLang="zh-CN" dirty="0">
                <a:solidFill>
                  <a:srgbClr val="FF0000"/>
                </a:solidFill>
              </a:rPr>
              <a:t>Hive</a:t>
            </a:r>
            <a:r>
              <a:rPr lang="zh-CN" altLang="en-US" dirty="0">
                <a:solidFill>
                  <a:srgbClr val="FF0000"/>
                </a:solidFill>
              </a:rPr>
              <a:t>功能</a:t>
            </a:r>
            <a:endParaRPr lang="en-US" altLang="zh-CN" dirty="0">
              <a:solidFill>
                <a:srgbClr val="FF0000"/>
              </a:solidFill>
            </a:endParaRPr>
          </a:p>
          <a:p>
            <a:r>
              <a:rPr lang="en-US" altLang="zh-CN" dirty="0">
                <a:solidFill>
                  <a:schemeClr val="tx1"/>
                </a:solidFill>
              </a:rPr>
              <a:t>Apache Hive</a:t>
            </a:r>
            <a:r>
              <a:rPr lang="zh-CN" altLang="en-US" dirty="0">
                <a:solidFill>
                  <a:schemeClr val="tx1"/>
                </a:solidFill>
              </a:rPr>
              <a:t>架构、组件</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数据模型</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是要取代</a:t>
            </a:r>
            <a:r>
              <a:rPr lang="en-US" altLang="zh-CN" dirty="0">
                <a:solidFill>
                  <a:schemeClr val="tx1"/>
                </a:solidFill>
              </a:rPr>
              <a:t>MySQL</a:t>
            </a:r>
            <a:r>
              <a:rPr lang="zh-CN" altLang="en-US" dirty="0">
                <a:solidFill>
                  <a:schemeClr val="tx1"/>
                </a:solidFill>
              </a:rPr>
              <a:t>吗？</a:t>
            </a:r>
            <a:endParaRPr lang="en-US" altLang="zh-CN" dirty="0">
              <a:solidFill>
                <a:schemeClr val="tx1"/>
              </a:solidFill>
            </a:endParaRPr>
          </a:p>
        </p:txBody>
      </p:sp>
    </p:spTree>
    <p:extLst>
      <p:ext uri="{BB962C8B-B14F-4D97-AF65-F5344CB8AC3E}">
        <p14:creationId xmlns:p14="http://schemas.microsoft.com/office/powerpoint/2010/main" val="34788432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场景</a:t>
            </a:r>
          </a:p>
        </p:txBody>
      </p:sp>
      <p:sp>
        <p:nvSpPr>
          <p:cNvPr id="6" name="文本占位符 5"/>
          <p:cNvSpPr>
            <a:spLocks noGrp="1"/>
          </p:cNvSpPr>
          <p:nvPr>
            <p:ph type="body" sz="quarter" idx="10"/>
          </p:nvPr>
        </p:nvSpPr>
        <p:spPr/>
        <p:txBody>
          <a:bodyPr/>
          <a:lstStyle/>
          <a:p>
            <a:r>
              <a:rPr lang="zh-CN" altLang="en-US" dirty="0"/>
              <a:t>如何模拟实现</a:t>
            </a:r>
            <a:r>
              <a:rPr lang="en-US" altLang="zh-CN" dirty="0"/>
              <a:t>Apache Hive</a:t>
            </a:r>
            <a:r>
              <a:rPr lang="zh-CN" altLang="en-US" dirty="0"/>
              <a:t>的功能</a:t>
            </a:r>
          </a:p>
        </p:txBody>
      </p:sp>
      <p:sp>
        <p:nvSpPr>
          <p:cNvPr id="7" name="文本占位符 6"/>
          <p:cNvSpPr>
            <a:spLocks noGrp="1"/>
          </p:cNvSpPr>
          <p:nvPr>
            <p:ph type="body" sz="quarter" idx="11"/>
          </p:nvPr>
        </p:nvSpPr>
        <p:spPr/>
        <p:txBody>
          <a:bodyPr/>
          <a:lstStyle/>
          <a:p>
            <a:r>
              <a:rPr lang="zh-CN" altLang="en-US" dirty="0"/>
              <a:t>如果让您设计</a:t>
            </a:r>
            <a:r>
              <a:rPr lang="en-US" altLang="zh-CN" dirty="0"/>
              <a:t>Hive</a:t>
            </a:r>
            <a:r>
              <a:rPr lang="zh-CN" altLang="en-US" dirty="0"/>
              <a:t>这款软件，要求能够实现</a:t>
            </a:r>
            <a:r>
              <a:rPr lang="zh-CN" altLang="en-US" dirty="0">
                <a:solidFill>
                  <a:srgbClr val="FF0000"/>
                </a:solidFill>
              </a:rPr>
              <a:t>用户编写</a:t>
            </a:r>
            <a:r>
              <a:rPr lang="en-US" altLang="zh-CN" dirty="0">
                <a:solidFill>
                  <a:srgbClr val="FF0000"/>
                </a:solidFill>
              </a:rPr>
              <a:t>sql</a:t>
            </a:r>
            <a:r>
              <a:rPr lang="zh-CN" altLang="en-US" dirty="0">
                <a:solidFill>
                  <a:srgbClr val="FF0000"/>
                </a:solidFill>
              </a:rPr>
              <a:t>语句，</a:t>
            </a:r>
            <a:r>
              <a:rPr lang="en-US" altLang="zh-CN" dirty="0">
                <a:solidFill>
                  <a:srgbClr val="FF0000"/>
                </a:solidFill>
              </a:rPr>
              <a:t>Hive</a:t>
            </a:r>
            <a:r>
              <a:rPr lang="zh-CN" altLang="en-US" dirty="0">
                <a:solidFill>
                  <a:srgbClr val="FF0000"/>
                </a:solidFill>
              </a:rPr>
              <a:t>自动将</a:t>
            </a:r>
            <a:r>
              <a:rPr lang="en-US" altLang="zh-CN" dirty="0">
                <a:solidFill>
                  <a:srgbClr val="FF0000"/>
                </a:solidFill>
              </a:rPr>
              <a:t>sql</a:t>
            </a:r>
            <a:r>
              <a:rPr lang="zh-CN" altLang="en-US" dirty="0">
                <a:solidFill>
                  <a:srgbClr val="FF0000"/>
                </a:solidFill>
              </a:rPr>
              <a:t>转换</a:t>
            </a:r>
            <a:r>
              <a:rPr lang="en-US" altLang="zh-CN" dirty="0">
                <a:solidFill>
                  <a:srgbClr val="FF0000"/>
                </a:solidFill>
              </a:rPr>
              <a:t>MapReduce</a:t>
            </a:r>
            <a:r>
              <a:rPr lang="zh-CN" altLang="en-US" dirty="0">
                <a:solidFill>
                  <a:srgbClr val="FF0000"/>
                </a:solidFill>
              </a:rPr>
              <a:t>程序，处理位于</a:t>
            </a:r>
            <a:r>
              <a:rPr lang="en-US" altLang="zh-CN" dirty="0">
                <a:solidFill>
                  <a:srgbClr val="FF0000"/>
                </a:solidFill>
              </a:rPr>
              <a:t>HDFS</a:t>
            </a:r>
            <a:r>
              <a:rPr lang="zh-CN" altLang="en-US" dirty="0">
                <a:solidFill>
                  <a:srgbClr val="FF0000"/>
                </a:solidFill>
              </a:rPr>
              <a:t>上的结构化数据</a:t>
            </a:r>
            <a:r>
              <a:rPr lang="zh-CN" altLang="en-US" dirty="0"/>
              <a:t>。如何实现？</a:t>
            </a:r>
            <a:endParaRPr lang="en-US" altLang="zh-CN" dirty="0"/>
          </a:p>
          <a:p>
            <a:endParaRPr lang="en-US" altLang="zh-CN" dirty="0"/>
          </a:p>
          <a:p>
            <a:r>
              <a:rPr lang="zh-CN" altLang="zh-CN" dirty="0"/>
              <a:t>在</a:t>
            </a:r>
            <a:r>
              <a:rPr lang="en-US" altLang="zh-CN" dirty="0"/>
              <a:t>HDFS</a:t>
            </a:r>
            <a:r>
              <a:rPr lang="zh-CN" altLang="zh-CN" dirty="0"/>
              <a:t>文件系统上有一个文件，路径为</a:t>
            </a:r>
            <a:r>
              <a:rPr lang="en-US" altLang="zh-CN" dirty="0"/>
              <a:t>/data/china_user.txt</a:t>
            </a:r>
            <a:r>
              <a:rPr lang="zh-CN" altLang="zh-CN" dirty="0"/>
              <a:t>，其内容</a:t>
            </a:r>
            <a:r>
              <a:rPr lang="zh-CN" altLang="en-US" dirty="0"/>
              <a:t>如下：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zh-CN" dirty="0"/>
              <a:t>需求：统计来自于上海年龄大于</a:t>
            </a:r>
            <a:r>
              <a:rPr lang="en-US" altLang="zh-CN" dirty="0"/>
              <a:t>25</a:t>
            </a:r>
            <a:r>
              <a:rPr lang="zh-CN" altLang="zh-CN" dirty="0"/>
              <a:t>岁的用户有多少个？</a:t>
            </a:r>
          </a:p>
          <a:p>
            <a:endParaRPr lang="zh-CN" altLang="zh-CN" dirty="0"/>
          </a:p>
          <a:p>
            <a:endParaRPr lang="zh-CN" altLang="en-US" dirty="0"/>
          </a:p>
        </p:txBody>
      </p:sp>
      <p:pic>
        <p:nvPicPr>
          <p:cNvPr id="10" name="图片 9"/>
          <p:cNvPicPr>
            <a:picLocks noChangeAspect="1"/>
          </p:cNvPicPr>
          <p:nvPr/>
        </p:nvPicPr>
        <p:blipFill>
          <a:blip r:embed="rId2"/>
          <a:stretch>
            <a:fillRect/>
          </a:stretch>
        </p:blipFill>
        <p:spPr>
          <a:xfrm>
            <a:off x="5299629" y="3234600"/>
            <a:ext cx="1859441" cy="2065199"/>
          </a:xfrm>
          <a:prstGeom prst="rect">
            <a:avLst/>
          </a:prstGeom>
        </p:spPr>
      </p:pic>
    </p:spTree>
    <p:extLst>
      <p:ext uri="{BB962C8B-B14F-4D97-AF65-F5344CB8AC3E}">
        <p14:creationId xmlns:p14="http://schemas.microsoft.com/office/powerpoint/2010/main" val="1703892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重点理解下面两点：</a:t>
            </a:r>
          </a:p>
          <a:p>
            <a:pPr marL="0" indent="0">
              <a:buNone/>
            </a:pPr>
            <a:r>
              <a:rPr lang="en-US" altLang="zh-CN" dirty="0"/>
              <a:t>Hive</a:t>
            </a:r>
            <a:r>
              <a:rPr lang="zh-CN" altLang="en-US" dirty="0"/>
              <a:t>能将数据文件映射成为一张表，这个</a:t>
            </a:r>
            <a:r>
              <a:rPr lang="zh-CN" altLang="en-US" b="1" dirty="0">
                <a:solidFill>
                  <a:srgbClr val="FF0000"/>
                </a:solidFill>
              </a:rPr>
              <a:t>映射</a:t>
            </a:r>
            <a:r>
              <a:rPr lang="zh-CN" altLang="en-US" dirty="0"/>
              <a:t>是指什么？</a:t>
            </a:r>
          </a:p>
          <a:p>
            <a:pPr marL="0" indent="0">
              <a:buNone/>
            </a:pPr>
            <a:r>
              <a:rPr lang="en-US" altLang="zh-CN" dirty="0"/>
              <a:t>Hive</a:t>
            </a:r>
            <a:r>
              <a:rPr lang="zh-CN" altLang="en-US" dirty="0"/>
              <a:t>软件本身到底承担了什么</a:t>
            </a:r>
            <a:r>
              <a:rPr lang="zh-CN" altLang="en-US" b="1" dirty="0">
                <a:solidFill>
                  <a:srgbClr val="FF0000"/>
                </a:solidFill>
              </a:rPr>
              <a:t>功能职责</a:t>
            </a:r>
            <a:r>
              <a:rPr lang="zh-CN" altLang="en-US" dirty="0"/>
              <a:t>？</a:t>
            </a:r>
          </a:p>
          <a:p>
            <a:endParaRPr lang="zh-CN" altLang="en-US" dirty="0"/>
          </a:p>
        </p:txBody>
      </p:sp>
      <p:sp>
        <p:nvSpPr>
          <p:cNvPr id="5" name="标题 4"/>
          <p:cNvSpPr>
            <a:spLocks noGrp="1"/>
          </p:cNvSpPr>
          <p:nvPr>
            <p:ph type="title"/>
          </p:nvPr>
        </p:nvSpPr>
        <p:spPr/>
        <p:txBody>
          <a:bodyPr/>
          <a:lstStyle/>
          <a:p>
            <a:r>
              <a:rPr lang="zh-CN" altLang="en-US" dirty="0"/>
              <a:t>场景案例：如何模拟实现</a:t>
            </a:r>
            <a:r>
              <a:rPr lang="en-US" altLang="zh-CN" dirty="0"/>
              <a:t>Apache Hive</a:t>
            </a:r>
            <a:r>
              <a:rPr lang="zh-CN" altLang="en-US" dirty="0"/>
              <a:t>的功能</a:t>
            </a:r>
          </a:p>
        </p:txBody>
      </p:sp>
      <p:sp>
        <p:nvSpPr>
          <p:cNvPr id="6" name="文本占位符 5"/>
          <p:cNvSpPr>
            <a:spLocks noGrp="1"/>
          </p:cNvSpPr>
          <p:nvPr>
            <p:ph type="body" sz="quarter" idx="10"/>
          </p:nvPr>
        </p:nvSpPr>
        <p:spPr/>
        <p:txBody>
          <a:bodyPr/>
          <a:lstStyle/>
          <a:p>
            <a:r>
              <a:rPr lang="zh-CN" altLang="en-US" dirty="0"/>
              <a:t>场景目的</a:t>
            </a:r>
          </a:p>
        </p:txBody>
      </p:sp>
    </p:spTree>
    <p:extLst>
      <p:ext uri="{BB962C8B-B14F-4D97-AF65-F5344CB8AC3E}">
        <p14:creationId xmlns:p14="http://schemas.microsoft.com/office/powerpoint/2010/main" val="4210816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b="1" dirty="0">
                <a:solidFill>
                  <a:srgbClr val="FF0000"/>
                </a:solidFill>
              </a:rPr>
              <a:t>映射</a:t>
            </a:r>
            <a:r>
              <a:rPr lang="zh-CN" altLang="zh-CN" dirty="0"/>
              <a:t>在数学上称之为一种</a:t>
            </a:r>
            <a:r>
              <a:rPr lang="zh-CN" altLang="zh-CN" b="1" dirty="0">
                <a:solidFill>
                  <a:srgbClr val="FF0000"/>
                </a:solidFill>
              </a:rPr>
              <a:t>对应关系</a:t>
            </a:r>
            <a:r>
              <a:rPr lang="zh-CN" altLang="zh-CN" dirty="0"/>
              <a:t>，比如</a:t>
            </a:r>
            <a:r>
              <a:rPr lang="en-US" altLang="zh-CN" dirty="0"/>
              <a:t>y=x+1</a:t>
            </a:r>
            <a:r>
              <a:rPr lang="zh-CN" altLang="zh-CN" dirty="0"/>
              <a:t>，对于每一个</a:t>
            </a:r>
            <a:r>
              <a:rPr lang="en-US" altLang="zh-CN" dirty="0"/>
              <a:t>x</a:t>
            </a:r>
            <a:r>
              <a:rPr lang="zh-CN" altLang="zh-CN" dirty="0"/>
              <a:t>的值都有与之对应的</a:t>
            </a:r>
            <a:r>
              <a:rPr lang="en-US" altLang="zh-CN" dirty="0"/>
              <a:t>y</a:t>
            </a:r>
            <a:r>
              <a:rPr lang="zh-CN" altLang="zh-CN" dirty="0"/>
              <a:t>的值。</a:t>
            </a:r>
            <a:endParaRPr lang="en-US" altLang="zh-CN" dirty="0"/>
          </a:p>
          <a:p>
            <a:r>
              <a:rPr lang="zh-CN" altLang="zh-CN" dirty="0"/>
              <a:t>在</a:t>
            </a:r>
            <a:r>
              <a:rPr lang="en-US" altLang="zh-CN" dirty="0"/>
              <a:t>hive</a:t>
            </a:r>
            <a:r>
              <a:rPr lang="zh-CN" altLang="zh-CN" dirty="0"/>
              <a:t>中能够写</a:t>
            </a:r>
            <a:r>
              <a:rPr lang="en-US" altLang="zh-CN" dirty="0"/>
              <a:t>sql</a:t>
            </a:r>
            <a:r>
              <a:rPr lang="zh-CN" altLang="zh-CN" dirty="0"/>
              <a:t>处理的前提是针对表，而不是针对文件，因此需要将</a:t>
            </a:r>
            <a:r>
              <a:rPr lang="zh-CN" altLang="zh-CN" b="1" dirty="0">
                <a:solidFill>
                  <a:srgbClr val="FF0000"/>
                </a:solidFill>
              </a:rPr>
              <a:t>文件和表之间的对应关系</a:t>
            </a:r>
            <a:r>
              <a:rPr lang="zh-CN" altLang="zh-CN" dirty="0"/>
              <a:t>描述记录清楚。映射信息专业的叫法称之为</a:t>
            </a:r>
            <a:r>
              <a:rPr lang="zh-CN" altLang="zh-CN" dirty="0">
                <a:solidFill>
                  <a:srgbClr val="FF0000"/>
                </a:solidFill>
              </a:rPr>
              <a:t>元数据信息</a:t>
            </a:r>
            <a:r>
              <a:rPr lang="zh-CN" altLang="zh-CN" dirty="0"/>
              <a:t>（元数据是指用来描述数据的数据</a:t>
            </a:r>
            <a:r>
              <a:rPr lang="en-US" altLang="zh-CN" dirty="0"/>
              <a:t> metadata</a:t>
            </a:r>
            <a:r>
              <a:rPr lang="zh-CN" altLang="zh-CN" dirty="0"/>
              <a:t>）。</a:t>
            </a:r>
          </a:p>
          <a:p>
            <a:endParaRPr lang="zh-CN" altLang="en-US" dirty="0"/>
          </a:p>
        </p:txBody>
      </p:sp>
      <p:sp>
        <p:nvSpPr>
          <p:cNvPr id="5" name="标题 4"/>
          <p:cNvSpPr>
            <a:spLocks noGrp="1"/>
          </p:cNvSpPr>
          <p:nvPr>
            <p:ph type="title"/>
          </p:nvPr>
        </p:nvSpPr>
        <p:spPr/>
        <p:txBody>
          <a:bodyPr/>
          <a:lstStyle/>
          <a:p>
            <a:r>
              <a:rPr lang="zh-CN" altLang="en-US" dirty="0"/>
              <a:t>场景案例：如何模拟实现</a:t>
            </a:r>
            <a:r>
              <a:rPr lang="en-US" altLang="zh-CN" dirty="0"/>
              <a:t>Apache Hive</a:t>
            </a:r>
            <a:r>
              <a:rPr lang="zh-CN" altLang="en-US" dirty="0"/>
              <a:t>的功能</a:t>
            </a:r>
          </a:p>
        </p:txBody>
      </p:sp>
      <p:sp>
        <p:nvSpPr>
          <p:cNvPr id="6" name="文本占位符 5"/>
          <p:cNvSpPr>
            <a:spLocks noGrp="1"/>
          </p:cNvSpPr>
          <p:nvPr>
            <p:ph type="body" sz="quarter" idx="10"/>
          </p:nvPr>
        </p:nvSpPr>
        <p:spPr/>
        <p:txBody>
          <a:bodyPr/>
          <a:lstStyle/>
          <a:p>
            <a:r>
              <a:rPr lang="zh-CN" altLang="en-US" dirty="0"/>
              <a:t>映射信息记录</a:t>
            </a:r>
          </a:p>
        </p:txBody>
      </p:sp>
      <p:pic>
        <p:nvPicPr>
          <p:cNvPr id="2" name="图片 1"/>
          <p:cNvPicPr>
            <a:picLocks noChangeAspect="1"/>
          </p:cNvPicPr>
          <p:nvPr/>
        </p:nvPicPr>
        <p:blipFill>
          <a:blip r:embed="rId2"/>
          <a:stretch>
            <a:fillRect/>
          </a:stretch>
        </p:blipFill>
        <p:spPr>
          <a:xfrm>
            <a:off x="2399720" y="3145855"/>
            <a:ext cx="7371917" cy="3437994"/>
          </a:xfrm>
          <a:prstGeom prst="rect">
            <a:avLst/>
          </a:prstGeom>
        </p:spPr>
      </p:pic>
    </p:spTree>
    <p:extLst>
      <p:ext uri="{BB962C8B-B14F-4D97-AF65-F5344CB8AC3E}">
        <p14:creationId xmlns:p14="http://schemas.microsoft.com/office/powerpoint/2010/main" val="16371612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具体来看，要记录的元数据信息包括：</a:t>
            </a:r>
          </a:p>
          <a:p>
            <a:pPr marL="0" indent="0">
              <a:buNone/>
            </a:pPr>
            <a:r>
              <a:rPr lang="zh-CN" altLang="zh-CN" dirty="0"/>
              <a:t>表对应着哪个文件（位置信息）</a:t>
            </a:r>
          </a:p>
          <a:p>
            <a:pPr marL="0" indent="0">
              <a:buNone/>
            </a:pPr>
            <a:r>
              <a:rPr lang="zh-CN" altLang="zh-CN" dirty="0"/>
              <a:t>表的列对应着文件哪一个字段（顺序信息）</a:t>
            </a:r>
          </a:p>
          <a:p>
            <a:pPr marL="0" indent="0">
              <a:buNone/>
            </a:pPr>
            <a:r>
              <a:rPr lang="zh-CN" altLang="zh-CN" dirty="0"/>
              <a:t>文件字段之间的分隔符是什么</a:t>
            </a:r>
          </a:p>
          <a:p>
            <a:endParaRPr lang="zh-CN" altLang="en-US" dirty="0"/>
          </a:p>
        </p:txBody>
      </p:sp>
      <p:sp>
        <p:nvSpPr>
          <p:cNvPr id="5" name="标题 4"/>
          <p:cNvSpPr>
            <a:spLocks noGrp="1"/>
          </p:cNvSpPr>
          <p:nvPr>
            <p:ph type="title"/>
          </p:nvPr>
        </p:nvSpPr>
        <p:spPr/>
        <p:txBody>
          <a:bodyPr/>
          <a:lstStyle/>
          <a:p>
            <a:r>
              <a:rPr lang="zh-CN" altLang="en-US" dirty="0"/>
              <a:t>场景案例：如何模拟实现</a:t>
            </a:r>
            <a:r>
              <a:rPr lang="en-US" altLang="zh-CN" dirty="0"/>
              <a:t>Apache Hive</a:t>
            </a:r>
            <a:r>
              <a:rPr lang="zh-CN" altLang="en-US" dirty="0"/>
              <a:t>的功能</a:t>
            </a:r>
          </a:p>
        </p:txBody>
      </p:sp>
      <p:sp>
        <p:nvSpPr>
          <p:cNvPr id="6" name="文本占位符 5"/>
          <p:cNvSpPr>
            <a:spLocks noGrp="1"/>
          </p:cNvSpPr>
          <p:nvPr>
            <p:ph type="body" sz="quarter" idx="10"/>
          </p:nvPr>
        </p:nvSpPr>
        <p:spPr/>
        <p:txBody>
          <a:bodyPr/>
          <a:lstStyle/>
          <a:p>
            <a:r>
              <a:rPr lang="zh-CN" altLang="en-US" dirty="0"/>
              <a:t>映射信息记录</a:t>
            </a:r>
          </a:p>
        </p:txBody>
      </p:sp>
      <p:pic>
        <p:nvPicPr>
          <p:cNvPr id="8" name="图片 7"/>
          <p:cNvPicPr>
            <a:picLocks noChangeAspect="1"/>
          </p:cNvPicPr>
          <p:nvPr/>
        </p:nvPicPr>
        <p:blipFill>
          <a:blip r:embed="rId2"/>
          <a:stretch>
            <a:fillRect/>
          </a:stretch>
        </p:blipFill>
        <p:spPr>
          <a:xfrm>
            <a:off x="4088562" y="3002980"/>
            <a:ext cx="7371917" cy="3437994"/>
          </a:xfrm>
          <a:prstGeom prst="rect">
            <a:avLst/>
          </a:prstGeom>
        </p:spPr>
      </p:pic>
    </p:spTree>
    <p:extLst>
      <p:ext uri="{BB962C8B-B14F-4D97-AF65-F5344CB8AC3E}">
        <p14:creationId xmlns:p14="http://schemas.microsoft.com/office/powerpoint/2010/main" val="2773047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用户写完</a:t>
            </a:r>
            <a:r>
              <a:rPr lang="en-US" altLang="zh-CN" dirty="0"/>
              <a:t>sql</a:t>
            </a:r>
            <a:r>
              <a:rPr lang="zh-CN" altLang="zh-CN" dirty="0"/>
              <a:t>之后，</a:t>
            </a:r>
            <a:r>
              <a:rPr lang="en-US" altLang="zh-CN" dirty="0"/>
              <a:t>hive</a:t>
            </a:r>
            <a:r>
              <a:rPr lang="zh-CN" altLang="zh-CN" dirty="0"/>
              <a:t>需要针对</a:t>
            </a:r>
            <a:r>
              <a:rPr lang="en-US" altLang="zh-CN" dirty="0"/>
              <a:t>sql</a:t>
            </a:r>
            <a:r>
              <a:rPr lang="zh-CN" altLang="zh-CN" dirty="0"/>
              <a:t>进行语法校验，并且</a:t>
            </a:r>
            <a:r>
              <a:rPr lang="zh-CN" altLang="zh-CN" b="1" dirty="0"/>
              <a:t>根据记录的元数据信息解读</a:t>
            </a:r>
            <a:r>
              <a:rPr lang="en-US" altLang="zh-CN" b="1" dirty="0"/>
              <a:t>sql</a:t>
            </a:r>
            <a:r>
              <a:rPr lang="zh-CN" altLang="zh-CN" b="1" dirty="0"/>
              <a:t>背后的含义</a:t>
            </a:r>
            <a:r>
              <a:rPr lang="zh-CN" altLang="zh-CN" dirty="0"/>
              <a:t>，制定执行计划。并且把执行计划</a:t>
            </a:r>
            <a:r>
              <a:rPr lang="zh-CN" altLang="zh-CN" b="1" dirty="0"/>
              <a:t>转换成</a:t>
            </a:r>
            <a:r>
              <a:rPr lang="en-US" altLang="zh-CN" b="1" dirty="0"/>
              <a:t>MapReduce</a:t>
            </a:r>
            <a:r>
              <a:rPr lang="zh-CN" altLang="zh-CN" b="1" dirty="0"/>
              <a:t>程序来执行</a:t>
            </a:r>
            <a:r>
              <a:rPr lang="zh-CN" altLang="zh-CN" dirty="0"/>
              <a:t>，把执行的结果封装返回给用户。</a:t>
            </a:r>
          </a:p>
          <a:p>
            <a:endParaRPr lang="zh-CN" altLang="en-US" dirty="0"/>
          </a:p>
        </p:txBody>
      </p:sp>
      <p:sp>
        <p:nvSpPr>
          <p:cNvPr id="5" name="标题 4"/>
          <p:cNvSpPr>
            <a:spLocks noGrp="1"/>
          </p:cNvSpPr>
          <p:nvPr>
            <p:ph type="title"/>
          </p:nvPr>
        </p:nvSpPr>
        <p:spPr/>
        <p:txBody>
          <a:bodyPr/>
          <a:lstStyle/>
          <a:p>
            <a:r>
              <a:rPr lang="zh-CN" altLang="en-US" dirty="0"/>
              <a:t>场景案例：如何模拟实现</a:t>
            </a:r>
            <a:r>
              <a:rPr lang="en-US" altLang="zh-CN" dirty="0"/>
              <a:t>Apache Hive</a:t>
            </a:r>
            <a:r>
              <a:rPr lang="zh-CN" altLang="en-US" dirty="0"/>
              <a:t>的功能</a:t>
            </a:r>
          </a:p>
        </p:txBody>
      </p:sp>
      <p:sp>
        <p:nvSpPr>
          <p:cNvPr id="6" name="文本占位符 5"/>
          <p:cNvSpPr>
            <a:spLocks noGrp="1"/>
          </p:cNvSpPr>
          <p:nvPr>
            <p:ph type="body" sz="quarter" idx="10"/>
          </p:nvPr>
        </p:nvSpPr>
        <p:spPr/>
        <p:txBody>
          <a:bodyPr/>
          <a:lstStyle/>
          <a:p>
            <a:r>
              <a:rPr lang="en-US" altLang="zh-CN" dirty="0"/>
              <a:t>SQL</a:t>
            </a:r>
            <a:r>
              <a:rPr lang="zh-CN" altLang="en-US" dirty="0"/>
              <a:t>语法解析、编译</a:t>
            </a:r>
          </a:p>
        </p:txBody>
      </p:sp>
    </p:spTree>
    <p:extLst>
      <p:ext uri="{BB962C8B-B14F-4D97-AF65-F5344CB8AC3E}">
        <p14:creationId xmlns:p14="http://schemas.microsoft.com/office/powerpoint/2010/main" val="27693347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Hive</a:t>
            </a:r>
            <a:r>
              <a:rPr lang="zh-CN" altLang="en-US" dirty="0"/>
              <a:t>能将数据文件映射成为一张表，这个</a:t>
            </a:r>
            <a:r>
              <a:rPr lang="zh-CN" altLang="en-US" b="1" dirty="0">
                <a:solidFill>
                  <a:srgbClr val="FF0000"/>
                </a:solidFill>
              </a:rPr>
              <a:t>映射</a:t>
            </a:r>
            <a:r>
              <a:rPr lang="zh-CN" altLang="en-US" dirty="0"/>
              <a:t>是指什么？</a:t>
            </a:r>
            <a:endParaRPr lang="en-US" altLang="zh-CN" dirty="0"/>
          </a:p>
          <a:p>
            <a:pPr marL="0" indent="0">
              <a:buNone/>
            </a:pPr>
            <a:endParaRPr lang="en-US" altLang="zh-CN" dirty="0"/>
          </a:p>
          <a:p>
            <a:pPr marL="0" indent="0">
              <a:buNone/>
            </a:pPr>
            <a:endParaRPr lang="zh-CN" altLang="en-US" dirty="0"/>
          </a:p>
          <a:p>
            <a:r>
              <a:rPr lang="en-US" altLang="zh-CN" dirty="0"/>
              <a:t>Hive</a:t>
            </a:r>
            <a:r>
              <a:rPr lang="zh-CN" altLang="en-US" dirty="0"/>
              <a:t>软件本身到底承担了什么</a:t>
            </a:r>
            <a:r>
              <a:rPr lang="zh-CN" altLang="en-US" b="1" dirty="0">
                <a:solidFill>
                  <a:srgbClr val="FF0000"/>
                </a:solidFill>
              </a:rPr>
              <a:t>功能职责</a:t>
            </a:r>
            <a:r>
              <a:rPr lang="zh-CN" altLang="en-US" dirty="0"/>
              <a:t>？</a:t>
            </a:r>
          </a:p>
          <a:p>
            <a:endParaRPr lang="zh-CN" altLang="en-US" dirty="0"/>
          </a:p>
        </p:txBody>
      </p:sp>
      <p:sp>
        <p:nvSpPr>
          <p:cNvPr id="5" name="标题 4"/>
          <p:cNvSpPr>
            <a:spLocks noGrp="1"/>
          </p:cNvSpPr>
          <p:nvPr>
            <p:ph type="title"/>
          </p:nvPr>
        </p:nvSpPr>
        <p:spPr/>
        <p:txBody>
          <a:bodyPr/>
          <a:lstStyle/>
          <a:p>
            <a:r>
              <a:rPr lang="zh-CN" altLang="en-US" dirty="0"/>
              <a:t>场景案例：如何模拟实现</a:t>
            </a:r>
            <a:r>
              <a:rPr lang="en-US" altLang="zh-CN" dirty="0"/>
              <a:t>Apache Hive</a:t>
            </a:r>
            <a:r>
              <a:rPr lang="zh-CN" altLang="en-US" dirty="0"/>
              <a:t>的功能</a:t>
            </a:r>
          </a:p>
        </p:txBody>
      </p:sp>
      <p:sp>
        <p:nvSpPr>
          <p:cNvPr id="2" name="矩形 1"/>
          <p:cNvSpPr/>
          <p:nvPr/>
        </p:nvSpPr>
        <p:spPr>
          <a:xfrm>
            <a:off x="3613996" y="2212905"/>
            <a:ext cx="4716355" cy="584775"/>
          </a:xfrm>
          <a:prstGeom prst="rect">
            <a:avLst/>
          </a:prstGeom>
          <a:noFill/>
        </p:spPr>
        <p:txBody>
          <a:bodyPr wrap="none" lIns="91440" tIns="45720" rIns="91440" bIns="45720">
            <a:spAutoFit/>
          </a:bodyPr>
          <a:lstStyle/>
          <a:p>
            <a:pPr algn="ct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文件和表之间的对应关系</a:t>
            </a:r>
          </a:p>
        </p:txBody>
      </p:sp>
      <p:sp>
        <p:nvSpPr>
          <p:cNvPr id="8" name="矩形 7"/>
          <p:cNvSpPr/>
          <p:nvPr/>
        </p:nvSpPr>
        <p:spPr>
          <a:xfrm>
            <a:off x="2892453" y="3390047"/>
            <a:ext cx="6159443" cy="584775"/>
          </a:xfrm>
          <a:prstGeom prst="rect">
            <a:avLst/>
          </a:prstGeom>
          <a:noFill/>
        </p:spPr>
        <p:txBody>
          <a:bodyPr wrap="none" lIns="91440" tIns="45720" rIns="91440" bIns="45720">
            <a:spAutoFit/>
          </a:bodyPr>
          <a:lstStyle/>
          <a:p>
            <a:pPr algn="ctr"/>
            <a:r>
              <a:rPr lang="en-US" altLang="zh-CN"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SQL</a:t>
            </a: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语法解析编译成为</a:t>
            </a:r>
            <a:r>
              <a:rPr lang="en-US" altLang="zh-CN"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MapReduce</a:t>
            </a:r>
            <a:endPar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10349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基于上述分析，最终要想模拟实现的</a:t>
            </a:r>
            <a:r>
              <a:rPr lang="en-US" altLang="zh-CN" dirty="0"/>
              <a:t>Hive</a:t>
            </a:r>
            <a:r>
              <a:rPr lang="zh-CN" altLang="zh-CN" dirty="0"/>
              <a:t>的功能，大致需要下图所示组件参与其中</a:t>
            </a:r>
            <a:r>
              <a:rPr lang="zh-CN" altLang="en-US" dirty="0"/>
              <a:t>。</a:t>
            </a:r>
            <a:endParaRPr lang="en-US" altLang="zh-CN" dirty="0"/>
          </a:p>
          <a:p>
            <a:r>
              <a:rPr lang="zh-CN" altLang="zh-CN" dirty="0"/>
              <a:t>从中可以感受一下</a:t>
            </a:r>
            <a:r>
              <a:rPr lang="en-US" altLang="zh-CN" dirty="0"/>
              <a:t>Hive</a:t>
            </a:r>
            <a:r>
              <a:rPr lang="zh-CN" altLang="zh-CN" dirty="0"/>
              <a:t>承担了什么职责</a:t>
            </a:r>
            <a:r>
              <a:rPr lang="zh-CN" altLang="en-US" dirty="0"/>
              <a:t>，当然，也可以把这个理解为</a:t>
            </a:r>
            <a:r>
              <a:rPr lang="en-US" altLang="zh-CN" dirty="0"/>
              <a:t>Hive</a:t>
            </a:r>
            <a:r>
              <a:rPr lang="zh-CN" altLang="en-US" dirty="0"/>
              <a:t>的架构图。</a:t>
            </a:r>
            <a:endParaRPr lang="zh-CN" altLang="zh-CN" dirty="0"/>
          </a:p>
          <a:p>
            <a:endParaRPr lang="zh-CN" altLang="en-US" dirty="0"/>
          </a:p>
        </p:txBody>
      </p:sp>
      <p:sp>
        <p:nvSpPr>
          <p:cNvPr id="5" name="标题 4"/>
          <p:cNvSpPr>
            <a:spLocks noGrp="1"/>
          </p:cNvSpPr>
          <p:nvPr>
            <p:ph type="title"/>
          </p:nvPr>
        </p:nvSpPr>
        <p:spPr/>
        <p:txBody>
          <a:bodyPr/>
          <a:lstStyle/>
          <a:p>
            <a:r>
              <a:rPr lang="zh-CN" altLang="en-US" dirty="0"/>
              <a:t>场景案例：如何模拟实现</a:t>
            </a:r>
            <a:r>
              <a:rPr lang="en-US" altLang="zh-CN" dirty="0"/>
              <a:t>Apache Hive</a:t>
            </a:r>
            <a:r>
              <a:rPr lang="zh-CN" altLang="en-US" dirty="0"/>
              <a:t>的功能</a:t>
            </a:r>
          </a:p>
        </p:txBody>
      </p:sp>
      <p:sp>
        <p:nvSpPr>
          <p:cNvPr id="6" name="文本占位符 5"/>
          <p:cNvSpPr>
            <a:spLocks noGrp="1"/>
          </p:cNvSpPr>
          <p:nvPr>
            <p:ph type="body" sz="quarter" idx="10"/>
          </p:nvPr>
        </p:nvSpPr>
        <p:spPr/>
        <p:txBody>
          <a:bodyPr/>
          <a:lstStyle/>
          <a:p>
            <a:r>
              <a:rPr lang="zh-CN" altLang="en-US" dirty="0"/>
              <a:t>最终效果</a:t>
            </a:r>
          </a:p>
        </p:txBody>
      </p:sp>
      <p:pic>
        <p:nvPicPr>
          <p:cNvPr id="3" name="图片 2"/>
          <p:cNvPicPr>
            <a:picLocks noChangeAspect="1"/>
          </p:cNvPicPr>
          <p:nvPr/>
        </p:nvPicPr>
        <p:blipFill>
          <a:blip r:embed="rId2"/>
          <a:stretch>
            <a:fillRect/>
          </a:stretch>
        </p:blipFill>
        <p:spPr>
          <a:xfrm>
            <a:off x="2513244" y="2575409"/>
            <a:ext cx="7144870" cy="3758715"/>
          </a:xfrm>
          <a:prstGeom prst="rect">
            <a:avLst/>
          </a:prstGeom>
        </p:spPr>
      </p:pic>
    </p:spTree>
    <p:extLst>
      <p:ext uri="{BB962C8B-B14F-4D97-AF65-F5344CB8AC3E}">
        <p14:creationId xmlns:p14="http://schemas.microsoft.com/office/powerpoint/2010/main" val="2389692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数据仓库</a:t>
            </a:r>
            <a:r>
              <a:rPr lang="zh-CN" altLang="en-US" dirty="0">
                <a:solidFill>
                  <a:srgbClr val="FF0000"/>
                </a:solidFill>
              </a:rPr>
              <a:t>本身并不“生产”任何数据</a:t>
            </a:r>
            <a:r>
              <a:rPr lang="zh-CN" altLang="en-US" dirty="0"/>
              <a:t>，其数据来源于不同外部系统；</a:t>
            </a:r>
            <a:endParaRPr lang="en-US" altLang="zh-CN" dirty="0"/>
          </a:p>
          <a:p>
            <a:r>
              <a:rPr lang="zh-CN" altLang="en-US" dirty="0"/>
              <a:t>同时数据仓库自身</a:t>
            </a:r>
            <a:r>
              <a:rPr lang="zh-CN" altLang="en-US" dirty="0">
                <a:solidFill>
                  <a:srgbClr val="FF0000"/>
                </a:solidFill>
              </a:rPr>
              <a:t>也不需要“消费”任何的数据</a:t>
            </a:r>
            <a:r>
              <a:rPr lang="zh-CN" altLang="en-US" dirty="0"/>
              <a:t>，其结果开放给各个外部应用使用；</a:t>
            </a:r>
            <a:endParaRPr lang="en-US" altLang="zh-CN" dirty="0"/>
          </a:p>
          <a:p>
            <a:r>
              <a:rPr lang="zh-CN" altLang="en-US" dirty="0"/>
              <a:t>这也是为什么叫“仓库”，而不叫“工厂”的原因。</a:t>
            </a:r>
          </a:p>
        </p:txBody>
      </p:sp>
      <p:sp>
        <p:nvSpPr>
          <p:cNvPr id="5" name="标题 4"/>
          <p:cNvSpPr>
            <a:spLocks noGrp="1"/>
          </p:cNvSpPr>
          <p:nvPr>
            <p:ph type="title"/>
          </p:nvPr>
        </p:nvSpPr>
        <p:spPr/>
        <p:txBody>
          <a:bodyPr/>
          <a:lstStyle/>
          <a:p>
            <a:r>
              <a:rPr lang="zh-CN" altLang="en-US"/>
              <a:t>数据仓库</a:t>
            </a:r>
          </a:p>
        </p:txBody>
      </p:sp>
      <p:sp>
        <p:nvSpPr>
          <p:cNvPr id="6" name="文本占位符 5"/>
          <p:cNvSpPr>
            <a:spLocks noGrp="1"/>
          </p:cNvSpPr>
          <p:nvPr>
            <p:ph type="body" sz="quarter" idx="10"/>
          </p:nvPr>
        </p:nvSpPr>
        <p:spPr/>
        <p:txBody>
          <a:bodyPr/>
          <a:lstStyle/>
          <a:p>
            <a:r>
              <a:rPr lang="zh-CN" altLang="en-US"/>
              <a:t>概念</a:t>
            </a:r>
          </a:p>
        </p:txBody>
      </p:sp>
      <p:pic>
        <p:nvPicPr>
          <p:cNvPr id="8" name="图片 7"/>
          <p:cNvPicPr/>
          <p:nvPr/>
        </p:nvPicPr>
        <p:blipFill>
          <a:blip r:embed="rId3"/>
          <a:stretch>
            <a:fillRect/>
          </a:stretch>
        </p:blipFill>
        <p:spPr>
          <a:xfrm>
            <a:off x="3448524" y="3399140"/>
            <a:ext cx="5274310" cy="3047365"/>
          </a:xfrm>
          <a:prstGeom prst="rect">
            <a:avLst/>
          </a:prstGeom>
          <a:ln>
            <a:solidFill>
              <a:schemeClr val="bg1">
                <a:lumMod val="75000"/>
              </a:schemeClr>
            </a:solidFill>
          </a:ln>
        </p:spPr>
      </p:pic>
    </p:spTree>
    <p:extLst>
      <p:ext uri="{BB962C8B-B14F-4D97-AF65-F5344CB8AC3E}">
        <p14:creationId xmlns:p14="http://schemas.microsoft.com/office/powerpoint/2010/main" val="2932585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chemeClr val="tx1"/>
                </a:solidFill>
              </a:rPr>
              <a:t>Apache Hive</a:t>
            </a:r>
            <a:r>
              <a:rPr lang="zh-CN" altLang="en-US" dirty="0">
                <a:solidFill>
                  <a:schemeClr val="tx1"/>
                </a:solidFill>
              </a:rPr>
              <a:t>概述</a:t>
            </a:r>
            <a:endParaRPr lang="en-US" altLang="zh-CN" dirty="0">
              <a:solidFill>
                <a:schemeClr val="tx1"/>
              </a:solidFill>
            </a:endParaRPr>
          </a:p>
          <a:p>
            <a:r>
              <a:rPr lang="zh-CN" altLang="en-US" dirty="0">
                <a:solidFill>
                  <a:schemeClr val="tx1"/>
                </a:solidFill>
              </a:rPr>
              <a:t>场景设计：如何模拟实现</a:t>
            </a:r>
            <a:r>
              <a:rPr lang="en-US" altLang="zh-CN" dirty="0">
                <a:solidFill>
                  <a:schemeClr val="tx1"/>
                </a:solidFill>
              </a:rPr>
              <a:t>Hive</a:t>
            </a:r>
            <a:r>
              <a:rPr lang="zh-CN" altLang="en-US" dirty="0">
                <a:solidFill>
                  <a:schemeClr val="tx1"/>
                </a:solidFill>
              </a:rPr>
              <a:t>功能</a:t>
            </a:r>
            <a:endParaRPr lang="en-US" altLang="zh-CN" dirty="0">
              <a:solidFill>
                <a:schemeClr val="tx1"/>
              </a:solidFill>
            </a:endParaRPr>
          </a:p>
          <a:p>
            <a:r>
              <a:rPr lang="en-US" altLang="zh-CN" dirty="0">
                <a:solidFill>
                  <a:srgbClr val="FF0000"/>
                </a:solidFill>
              </a:rPr>
              <a:t>Apache Hive</a:t>
            </a:r>
            <a:r>
              <a:rPr lang="zh-CN" altLang="en-US" dirty="0">
                <a:solidFill>
                  <a:srgbClr val="FF0000"/>
                </a:solidFill>
              </a:rPr>
              <a:t>架构、组件</a:t>
            </a:r>
            <a:endParaRPr lang="en-US" altLang="zh-CN" dirty="0">
              <a:solidFill>
                <a:srgbClr val="FF0000"/>
              </a:solidFill>
            </a:endParaRPr>
          </a:p>
          <a:p>
            <a:r>
              <a:rPr lang="en-US" altLang="zh-CN" dirty="0">
                <a:solidFill>
                  <a:schemeClr val="tx1"/>
                </a:solidFill>
              </a:rPr>
              <a:t>Apache Hive</a:t>
            </a:r>
            <a:r>
              <a:rPr lang="zh-CN" altLang="en-US" dirty="0">
                <a:solidFill>
                  <a:schemeClr val="tx1"/>
                </a:solidFill>
              </a:rPr>
              <a:t>数据模型</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是要取代</a:t>
            </a:r>
            <a:r>
              <a:rPr lang="en-US" altLang="zh-CN" dirty="0">
                <a:solidFill>
                  <a:schemeClr val="tx1"/>
                </a:solidFill>
              </a:rPr>
              <a:t>MySQL</a:t>
            </a:r>
            <a:r>
              <a:rPr lang="zh-CN" altLang="en-US" dirty="0">
                <a:solidFill>
                  <a:schemeClr val="tx1"/>
                </a:solidFill>
              </a:rPr>
              <a:t>吗？</a:t>
            </a:r>
            <a:endParaRPr lang="en-US" altLang="zh-CN" dirty="0">
              <a:solidFill>
                <a:schemeClr val="tx1"/>
              </a:solidFill>
            </a:endParaRPr>
          </a:p>
        </p:txBody>
      </p:sp>
    </p:spTree>
    <p:extLst>
      <p:ext uri="{BB962C8B-B14F-4D97-AF65-F5344CB8AC3E}">
        <p14:creationId xmlns:p14="http://schemas.microsoft.com/office/powerpoint/2010/main" val="2524357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Apache Hive</a:t>
            </a:r>
            <a:r>
              <a:rPr lang="zh-CN" altLang="en-US" dirty="0"/>
              <a:t>架构、组件</a:t>
            </a:r>
          </a:p>
        </p:txBody>
      </p:sp>
      <p:sp>
        <p:nvSpPr>
          <p:cNvPr id="6" name="文本占位符 5"/>
          <p:cNvSpPr>
            <a:spLocks noGrp="1"/>
          </p:cNvSpPr>
          <p:nvPr>
            <p:ph type="body" sz="quarter" idx="10"/>
          </p:nvPr>
        </p:nvSpPr>
        <p:spPr/>
        <p:txBody>
          <a:bodyPr/>
          <a:lstStyle/>
          <a:p>
            <a:r>
              <a:rPr lang="zh-CN" altLang="en-US" dirty="0"/>
              <a:t>架构图</a:t>
            </a:r>
          </a:p>
        </p:txBody>
      </p:sp>
      <p:pic>
        <p:nvPicPr>
          <p:cNvPr id="9" name="图片 8"/>
          <p:cNvPicPr/>
          <p:nvPr/>
        </p:nvPicPr>
        <p:blipFill>
          <a:blip r:embed="rId2"/>
          <a:stretch>
            <a:fillRect/>
          </a:stretch>
        </p:blipFill>
        <p:spPr>
          <a:xfrm>
            <a:off x="2119151" y="1457271"/>
            <a:ext cx="7933055" cy="4739958"/>
          </a:xfrm>
          <a:prstGeom prst="rect">
            <a:avLst/>
          </a:prstGeom>
          <a:ln>
            <a:solidFill>
              <a:schemeClr val="accent1"/>
            </a:solidFill>
          </a:ln>
        </p:spPr>
      </p:pic>
      <p:pic>
        <p:nvPicPr>
          <p:cNvPr id="3" name="图片 2">
            <a:extLst>
              <a:ext uri="{FF2B5EF4-FFF2-40B4-BE49-F238E27FC236}">
                <a16:creationId xmlns:a16="http://schemas.microsoft.com/office/drawing/2014/main" id="{560EAD5E-824F-27FE-8EC6-B105A865398A}"/>
              </a:ext>
            </a:extLst>
          </p:cNvPr>
          <p:cNvPicPr>
            <a:picLocks noChangeAspect="1"/>
          </p:cNvPicPr>
          <p:nvPr/>
        </p:nvPicPr>
        <p:blipFill>
          <a:blip r:embed="rId3"/>
          <a:stretch>
            <a:fillRect/>
          </a:stretch>
        </p:blipFill>
        <p:spPr>
          <a:xfrm>
            <a:off x="7993123" y="1088948"/>
            <a:ext cx="3467354" cy="1919428"/>
          </a:xfrm>
          <a:prstGeom prst="rect">
            <a:avLst/>
          </a:prstGeom>
        </p:spPr>
      </p:pic>
    </p:spTree>
    <p:extLst>
      <p:ext uri="{BB962C8B-B14F-4D97-AF65-F5344CB8AC3E}">
        <p14:creationId xmlns:p14="http://schemas.microsoft.com/office/powerpoint/2010/main" val="12788403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b="1" dirty="0">
                <a:solidFill>
                  <a:srgbClr val="FF0000"/>
                </a:solidFill>
              </a:rPr>
              <a:t>用户接口</a:t>
            </a:r>
            <a:endParaRPr lang="en-US" altLang="zh-CN" b="1" dirty="0">
              <a:solidFill>
                <a:srgbClr val="FF0000"/>
              </a:solidFill>
            </a:endParaRPr>
          </a:p>
          <a:p>
            <a:pPr marL="0" indent="0">
              <a:buNone/>
            </a:pPr>
            <a:r>
              <a:rPr lang="zh-CN" altLang="en-US" dirty="0"/>
              <a:t>包括 </a:t>
            </a:r>
            <a:r>
              <a:rPr lang="en-US" altLang="zh-CN" dirty="0"/>
              <a:t>CLI</a:t>
            </a:r>
            <a:r>
              <a:rPr lang="zh-CN" altLang="en-US" dirty="0"/>
              <a:t>、</a:t>
            </a:r>
            <a:r>
              <a:rPr lang="en-US" altLang="zh-CN" dirty="0"/>
              <a:t>JDBC/ODBC</a:t>
            </a:r>
            <a:r>
              <a:rPr lang="zh-CN" altLang="en-US" dirty="0"/>
              <a:t>、</a:t>
            </a:r>
            <a:r>
              <a:rPr lang="en-US" altLang="zh-CN" dirty="0"/>
              <a:t>WebGUI</a:t>
            </a:r>
            <a:r>
              <a:rPr lang="zh-CN" altLang="en-US" dirty="0"/>
              <a:t>。其中，</a:t>
            </a:r>
            <a:r>
              <a:rPr lang="en-US" altLang="zh-CN" dirty="0"/>
              <a:t>CLI(command line interface)</a:t>
            </a:r>
            <a:r>
              <a:rPr lang="zh-CN" altLang="en-US" dirty="0"/>
              <a:t>为</a:t>
            </a:r>
            <a:r>
              <a:rPr lang="en-US" altLang="zh-CN" dirty="0"/>
              <a:t>shell</a:t>
            </a:r>
            <a:r>
              <a:rPr lang="zh-CN" altLang="en-US" dirty="0"/>
              <a:t>命令行；</a:t>
            </a:r>
            <a:r>
              <a:rPr lang="en-US" altLang="zh-CN" dirty="0"/>
              <a:t>Hive</a:t>
            </a:r>
            <a:r>
              <a:rPr lang="zh-CN" altLang="en-US" dirty="0"/>
              <a:t>中的</a:t>
            </a:r>
            <a:r>
              <a:rPr lang="en-US" altLang="zh-CN" dirty="0"/>
              <a:t>Thrift</a:t>
            </a:r>
            <a:r>
              <a:rPr lang="zh-CN" altLang="en-US" dirty="0"/>
              <a:t>服务器允许外部客户端通过网络与</a:t>
            </a:r>
            <a:r>
              <a:rPr lang="en-US" altLang="zh-CN" dirty="0"/>
              <a:t>Hive</a:t>
            </a:r>
            <a:r>
              <a:rPr lang="zh-CN" altLang="en-US" dirty="0"/>
              <a:t>进行交互，类似于</a:t>
            </a:r>
            <a:r>
              <a:rPr lang="en-US" altLang="zh-CN" dirty="0"/>
              <a:t>JDBC</a:t>
            </a:r>
            <a:r>
              <a:rPr lang="zh-CN" altLang="en-US" dirty="0"/>
              <a:t>或</a:t>
            </a:r>
            <a:r>
              <a:rPr lang="en-US" altLang="zh-CN" dirty="0"/>
              <a:t>ODBC</a:t>
            </a:r>
            <a:r>
              <a:rPr lang="zh-CN" altLang="en-US" dirty="0"/>
              <a:t>协议。</a:t>
            </a:r>
            <a:r>
              <a:rPr lang="en-US" altLang="zh-CN" dirty="0"/>
              <a:t>WebGUI</a:t>
            </a:r>
            <a:r>
              <a:rPr lang="zh-CN" altLang="en-US" dirty="0"/>
              <a:t>是通过浏览器访问</a:t>
            </a:r>
            <a:r>
              <a:rPr lang="en-US" altLang="zh-CN" dirty="0"/>
              <a:t>Hive</a:t>
            </a:r>
            <a:r>
              <a:rPr lang="zh-CN" altLang="en-US" dirty="0"/>
              <a:t>。</a:t>
            </a:r>
          </a:p>
        </p:txBody>
      </p:sp>
      <p:sp>
        <p:nvSpPr>
          <p:cNvPr id="5" name="标题 4"/>
          <p:cNvSpPr>
            <a:spLocks noGrp="1"/>
          </p:cNvSpPr>
          <p:nvPr>
            <p:ph type="title"/>
          </p:nvPr>
        </p:nvSpPr>
        <p:spPr/>
        <p:txBody>
          <a:bodyPr/>
          <a:lstStyle/>
          <a:p>
            <a:r>
              <a:rPr lang="en-US" altLang="zh-CN" dirty="0"/>
              <a:t>Apache Hive</a:t>
            </a:r>
            <a:r>
              <a:rPr lang="zh-CN" altLang="en-US" dirty="0"/>
              <a:t>架构、组件</a:t>
            </a:r>
          </a:p>
        </p:txBody>
      </p:sp>
      <p:sp>
        <p:nvSpPr>
          <p:cNvPr id="6" name="文本占位符 5"/>
          <p:cNvSpPr>
            <a:spLocks noGrp="1"/>
          </p:cNvSpPr>
          <p:nvPr>
            <p:ph type="body" sz="quarter" idx="10"/>
          </p:nvPr>
        </p:nvSpPr>
        <p:spPr/>
        <p:txBody>
          <a:bodyPr/>
          <a:lstStyle/>
          <a:p>
            <a:r>
              <a:rPr lang="zh-CN" altLang="en-US" dirty="0"/>
              <a:t>组件</a:t>
            </a:r>
          </a:p>
        </p:txBody>
      </p:sp>
      <p:pic>
        <p:nvPicPr>
          <p:cNvPr id="7" name="图片 6"/>
          <p:cNvPicPr/>
          <p:nvPr/>
        </p:nvPicPr>
        <p:blipFill>
          <a:blip r:embed="rId2"/>
          <a:stretch>
            <a:fillRect/>
          </a:stretch>
        </p:blipFill>
        <p:spPr>
          <a:xfrm>
            <a:off x="3283663" y="3448050"/>
            <a:ext cx="5604031" cy="2815854"/>
          </a:xfrm>
          <a:prstGeom prst="rect">
            <a:avLst/>
          </a:prstGeom>
          <a:ln>
            <a:solidFill>
              <a:schemeClr val="accent1"/>
            </a:solidFill>
          </a:ln>
        </p:spPr>
      </p:pic>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62BA91DC-19D4-54D4-8A75-B7D1EBB8EFF7}"/>
                  </a:ext>
                </a:extLst>
              </p14:cNvPr>
              <p14:cNvContentPartPr/>
              <p14:nvPr/>
            </p14:nvContentPartPr>
            <p14:xfrm>
              <a:off x="3683592" y="3407688"/>
              <a:ext cx="3588840" cy="1036800"/>
            </p14:xfrm>
          </p:contentPart>
        </mc:Choice>
        <mc:Fallback xmlns="">
          <p:pic>
            <p:nvPicPr>
              <p:cNvPr id="3" name="墨迹 2">
                <a:extLst>
                  <a:ext uri="{FF2B5EF4-FFF2-40B4-BE49-F238E27FC236}">
                    <a16:creationId xmlns:a16="http://schemas.microsoft.com/office/drawing/2014/main" id="{62BA91DC-19D4-54D4-8A75-B7D1EBB8EFF7}"/>
                  </a:ext>
                </a:extLst>
              </p:cNvPr>
              <p:cNvPicPr/>
              <p:nvPr/>
            </p:nvPicPr>
            <p:blipFill>
              <a:blip r:embed="rId4"/>
              <a:stretch>
                <a:fillRect/>
              </a:stretch>
            </p:blipFill>
            <p:spPr>
              <a:xfrm>
                <a:off x="3674592" y="3399048"/>
                <a:ext cx="3606480" cy="1054440"/>
              </a:xfrm>
              <a:prstGeom prst="rect">
                <a:avLst/>
              </a:prstGeom>
            </p:spPr>
          </p:pic>
        </mc:Fallback>
      </mc:AlternateContent>
    </p:spTree>
    <p:extLst>
      <p:ext uri="{BB962C8B-B14F-4D97-AF65-F5344CB8AC3E}">
        <p14:creationId xmlns:p14="http://schemas.microsoft.com/office/powerpoint/2010/main" val="745160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zh-CN" b="1" dirty="0">
                <a:solidFill>
                  <a:srgbClr val="FF0000"/>
                </a:solidFill>
              </a:rPr>
              <a:t>元数据存储</a:t>
            </a:r>
            <a:endParaRPr lang="en-US" altLang="zh-CN" dirty="0">
              <a:solidFill>
                <a:srgbClr val="FF0000"/>
              </a:solidFill>
            </a:endParaRPr>
          </a:p>
          <a:p>
            <a:pPr marL="0" indent="0">
              <a:buNone/>
            </a:pPr>
            <a:r>
              <a:rPr lang="zh-CN" altLang="zh-CN" dirty="0"/>
              <a:t>通常是存储在关系数据库如</a:t>
            </a:r>
            <a:r>
              <a:rPr lang="en-US" altLang="zh-CN" dirty="0"/>
              <a:t> mysql/derby</a:t>
            </a:r>
            <a:r>
              <a:rPr lang="zh-CN" altLang="zh-CN" dirty="0"/>
              <a:t>中。</a:t>
            </a:r>
            <a:r>
              <a:rPr lang="en-US" altLang="zh-CN" dirty="0"/>
              <a:t>Hive </a:t>
            </a:r>
            <a:r>
              <a:rPr lang="zh-CN" altLang="zh-CN" dirty="0"/>
              <a:t>中的元数据包括表的名字，表的列和分区及其属性，表的属性（是否为外部表等），表的数据所在目录等。</a:t>
            </a:r>
          </a:p>
        </p:txBody>
      </p:sp>
      <p:sp>
        <p:nvSpPr>
          <p:cNvPr id="5" name="标题 4"/>
          <p:cNvSpPr>
            <a:spLocks noGrp="1"/>
          </p:cNvSpPr>
          <p:nvPr>
            <p:ph type="title"/>
          </p:nvPr>
        </p:nvSpPr>
        <p:spPr/>
        <p:txBody>
          <a:bodyPr/>
          <a:lstStyle/>
          <a:p>
            <a:r>
              <a:rPr lang="en-US" altLang="zh-CN" dirty="0"/>
              <a:t>Apache Hive</a:t>
            </a:r>
            <a:r>
              <a:rPr lang="zh-CN" altLang="en-US" dirty="0"/>
              <a:t>架构、组件</a:t>
            </a:r>
          </a:p>
        </p:txBody>
      </p:sp>
      <p:sp>
        <p:nvSpPr>
          <p:cNvPr id="6" name="文本占位符 5"/>
          <p:cNvSpPr>
            <a:spLocks noGrp="1"/>
          </p:cNvSpPr>
          <p:nvPr>
            <p:ph type="body" sz="quarter" idx="10"/>
          </p:nvPr>
        </p:nvSpPr>
        <p:spPr/>
        <p:txBody>
          <a:bodyPr/>
          <a:lstStyle/>
          <a:p>
            <a:r>
              <a:rPr lang="zh-CN" altLang="en-US" dirty="0"/>
              <a:t>组件</a:t>
            </a:r>
          </a:p>
        </p:txBody>
      </p:sp>
      <p:pic>
        <p:nvPicPr>
          <p:cNvPr id="8" name="图片 7"/>
          <p:cNvPicPr/>
          <p:nvPr/>
        </p:nvPicPr>
        <p:blipFill>
          <a:blip r:embed="rId2"/>
          <a:stretch>
            <a:fillRect/>
          </a:stretch>
        </p:blipFill>
        <p:spPr>
          <a:xfrm>
            <a:off x="3283663" y="3448050"/>
            <a:ext cx="5604031" cy="2815854"/>
          </a:xfrm>
          <a:prstGeom prst="rect">
            <a:avLst/>
          </a:prstGeom>
          <a:ln>
            <a:solidFill>
              <a:schemeClr val="accent1"/>
            </a:solidFill>
          </a:ln>
        </p:spPr>
      </p:pic>
      <p:sp>
        <p:nvSpPr>
          <p:cNvPr id="3" name="文本框 2">
            <a:extLst>
              <a:ext uri="{FF2B5EF4-FFF2-40B4-BE49-F238E27FC236}">
                <a16:creationId xmlns:a16="http://schemas.microsoft.com/office/drawing/2014/main" id="{276DC8B3-BB9E-BEBB-DF36-CE2CE4B01E56}"/>
              </a:ext>
            </a:extLst>
          </p:cNvPr>
          <p:cNvSpPr txBox="1"/>
          <p:nvPr/>
        </p:nvSpPr>
        <p:spPr>
          <a:xfrm>
            <a:off x="2889504" y="1719072"/>
            <a:ext cx="1877437" cy="276999"/>
          </a:xfrm>
          <a:prstGeom prst="rect">
            <a:avLst/>
          </a:prstGeom>
          <a:noFill/>
        </p:spPr>
        <p:txBody>
          <a:bodyPr wrap="none" rtlCol="0">
            <a:spAutoFit/>
          </a:bodyPr>
          <a:lstStyle/>
          <a:p>
            <a:pPr fontAlgn="auto">
              <a:spcBef>
                <a:spcPts val="0"/>
              </a:spcBef>
              <a:spcAft>
                <a:spcPts val="0"/>
              </a:spcAft>
            </a:pPr>
            <a:r>
              <a:rPr lang="zh-CN" altLang="en-US" sz="1200" dirty="0">
                <a:solidFill>
                  <a:schemeClr val="tx1">
                    <a:lumMod val="65000"/>
                    <a:lumOff val="35000"/>
                  </a:schemeClr>
                </a:solidFill>
                <a:latin typeface="+mn-lt"/>
                <a:ea typeface="+mn-ea"/>
              </a:rPr>
              <a:t>表和数据之间的映射关系</a:t>
            </a:r>
          </a:p>
        </p:txBody>
      </p:sp>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E7B5A7E5-E062-3809-86E8-5EA6FADCFE61}"/>
                  </a:ext>
                </a:extLst>
              </p14:cNvPr>
              <p14:cNvContentPartPr/>
              <p14:nvPr/>
            </p14:nvContentPartPr>
            <p14:xfrm>
              <a:off x="7206552" y="4506048"/>
              <a:ext cx="1591560" cy="1576080"/>
            </p14:xfrm>
          </p:contentPart>
        </mc:Choice>
        <mc:Fallback xmlns="">
          <p:pic>
            <p:nvPicPr>
              <p:cNvPr id="4" name="墨迹 3">
                <a:extLst>
                  <a:ext uri="{FF2B5EF4-FFF2-40B4-BE49-F238E27FC236}">
                    <a16:creationId xmlns:a16="http://schemas.microsoft.com/office/drawing/2014/main" id="{E7B5A7E5-E062-3809-86E8-5EA6FADCFE61}"/>
                  </a:ext>
                </a:extLst>
              </p:cNvPr>
              <p:cNvPicPr/>
              <p:nvPr/>
            </p:nvPicPr>
            <p:blipFill>
              <a:blip r:embed="rId4"/>
              <a:stretch>
                <a:fillRect/>
              </a:stretch>
            </p:blipFill>
            <p:spPr>
              <a:xfrm>
                <a:off x="7197552" y="4497048"/>
                <a:ext cx="1609200" cy="1593720"/>
              </a:xfrm>
              <a:prstGeom prst="rect">
                <a:avLst/>
              </a:prstGeom>
            </p:spPr>
          </p:pic>
        </mc:Fallback>
      </mc:AlternateContent>
    </p:spTree>
    <p:extLst>
      <p:ext uri="{BB962C8B-B14F-4D97-AF65-F5344CB8AC3E}">
        <p14:creationId xmlns:p14="http://schemas.microsoft.com/office/powerpoint/2010/main" val="32864251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solidFill>
                  <a:srgbClr val="FF0000"/>
                </a:solidFill>
              </a:rPr>
              <a:t>Driver</a:t>
            </a:r>
            <a:r>
              <a:rPr lang="zh-CN" altLang="zh-CN" b="1" dirty="0">
                <a:solidFill>
                  <a:srgbClr val="FF0000"/>
                </a:solidFill>
              </a:rPr>
              <a:t>驱动程序，包括语法解析器、计划编译器、优化器、执行器</a:t>
            </a:r>
            <a:endParaRPr lang="en-US" altLang="zh-CN" dirty="0">
              <a:solidFill>
                <a:srgbClr val="FF0000"/>
              </a:solidFill>
            </a:endParaRPr>
          </a:p>
          <a:p>
            <a:pPr marL="0" indent="0">
              <a:buNone/>
            </a:pPr>
            <a:r>
              <a:rPr lang="zh-CN" altLang="zh-CN" dirty="0"/>
              <a:t>完成</a:t>
            </a:r>
            <a:r>
              <a:rPr lang="en-US" altLang="zh-CN" dirty="0"/>
              <a:t> HQL </a:t>
            </a:r>
            <a:r>
              <a:rPr lang="zh-CN" altLang="zh-CN" dirty="0"/>
              <a:t>查询语句从词法分析、语法分析、编译、优化以及查询计划的生成。生成的查询计划存储在</a:t>
            </a:r>
            <a:r>
              <a:rPr lang="en-US" altLang="zh-CN" dirty="0"/>
              <a:t> HDFS </a:t>
            </a:r>
            <a:r>
              <a:rPr lang="zh-CN" altLang="zh-CN" dirty="0"/>
              <a:t>中，并在随后有执行引擎调用执行。</a:t>
            </a:r>
          </a:p>
        </p:txBody>
      </p:sp>
      <p:sp>
        <p:nvSpPr>
          <p:cNvPr id="5" name="标题 4"/>
          <p:cNvSpPr>
            <a:spLocks noGrp="1"/>
          </p:cNvSpPr>
          <p:nvPr>
            <p:ph type="title"/>
          </p:nvPr>
        </p:nvSpPr>
        <p:spPr/>
        <p:txBody>
          <a:bodyPr/>
          <a:lstStyle/>
          <a:p>
            <a:r>
              <a:rPr lang="en-US" altLang="zh-CN" dirty="0"/>
              <a:t>Apache Hive</a:t>
            </a:r>
            <a:r>
              <a:rPr lang="zh-CN" altLang="en-US" dirty="0"/>
              <a:t>架构、组件</a:t>
            </a:r>
          </a:p>
        </p:txBody>
      </p:sp>
      <p:sp>
        <p:nvSpPr>
          <p:cNvPr id="6" name="文本占位符 5"/>
          <p:cNvSpPr>
            <a:spLocks noGrp="1"/>
          </p:cNvSpPr>
          <p:nvPr>
            <p:ph type="body" sz="quarter" idx="10"/>
          </p:nvPr>
        </p:nvSpPr>
        <p:spPr/>
        <p:txBody>
          <a:bodyPr/>
          <a:lstStyle/>
          <a:p>
            <a:r>
              <a:rPr lang="zh-CN" altLang="en-US" dirty="0"/>
              <a:t>组件</a:t>
            </a:r>
          </a:p>
        </p:txBody>
      </p:sp>
      <p:pic>
        <p:nvPicPr>
          <p:cNvPr id="8" name="图片 7"/>
          <p:cNvPicPr/>
          <p:nvPr/>
        </p:nvPicPr>
        <p:blipFill>
          <a:blip r:embed="rId2"/>
          <a:stretch>
            <a:fillRect/>
          </a:stretch>
        </p:blipFill>
        <p:spPr>
          <a:xfrm>
            <a:off x="3283663" y="3448050"/>
            <a:ext cx="5604031" cy="2815854"/>
          </a:xfrm>
          <a:prstGeom prst="rect">
            <a:avLst/>
          </a:prstGeom>
          <a:ln>
            <a:solidFill>
              <a:schemeClr val="accent1"/>
            </a:solidFill>
          </a:ln>
        </p:spPr>
      </p:pic>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DEA2B556-6DF8-CE10-A42C-367BA2DC88C6}"/>
                  </a:ext>
                </a:extLst>
              </p14:cNvPr>
              <p14:cNvContentPartPr/>
              <p14:nvPr/>
            </p14:nvContentPartPr>
            <p14:xfrm>
              <a:off x="3793752" y="4359168"/>
              <a:ext cx="3439440" cy="1015920"/>
            </p14:xfrm>
          </p:contentPart>
        </mc:Choice>
        <mc:Fallback xmlns="">
          <p:pic>
            <p:nvPicPr>
              <p:cNvPr id="3" name="墨迹 2">
                <a:extLst>
                  <a:ext uri="{FF2B5EF4-FFF2-40B4-BE49-F238E27FC236}">
                    <a16:creationId xmlns:a16="http://schemas.microsoft.com/office/drawing/2014/main" id="{DEA2B556-6DF8-CE10-A42C-367BA2DC88C6}"/>
                  </a:ext>
                </a:extLst>
              </p:cNvPr>
              <p:cNvPicPr/>
              <p:nvPr/>
            </p:nvPicPr>
            <p:blipFill>
              <a:blip r:embed="rId4"/>
              <a:stretch>
                <a:fillRect/>
              </a:stretch>
            </p:blipFill>
            <p:spPr>
              <a:xfrm>
                <a:off x="3785112" y="4350168"/>
                <a:ext cx="3457080" cy="1033560"/>
              </a:xfrm>
              <a:prstGeom prst="rect">
                <a:avLst/>
              </a:prstGeom>
            </p:spPr>
          </p:pic>
        </mc:Fallback>
      </mc:AlternateContent>
    </p:spTree>
    <p:extLst>
      <p:ext uri="{BB962C8B-B14F-4D97-AF65-F5344CB8AC3E}">
        <p14:creationId xmlns:p14="http://schemas.microsoft.com/office/powerpoint/2010/main" val="557964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zh-CN" b="1" dirty="0">
                <a:solidFill>
                  <a:srgbClr val="FF0000"/>
                </a:solidFill>
              </a:rPr>
              <a:t>执行引擎</a:t>
            </a:r>
            <a:endParaRPr lang="en-US" altLang="zh-CN" dirty="0">
              <a:solidFill>
                <a:srgbClr val="FF0000"/>
              </a:solidFill>
            </a:endParaRPr>
          </a:p>
          <a:p>
            <a:pPr marL="0" indent="0">
              <a:buNone/>
            </a:pPr>
            <a:r>
              <a:rPr lang="en-US" altLang="zh-CN" dirty="0"/>
              <a:t>Hive</a:t>
            </a:r>
            <a:r>
              <a:rPr lang="zh-CN" altLang="zh-CN" dirty="0"/>
              <a:t>本身并不直接处理数据文件。而是通过执行引擎处理。当下</a:t>
            </a:r>
            <a:r>
              <a:rPr lang="en-US" altLang="zh-CN" dirty="0"/>
              <a:t>Hive</a:t>
            </a:r>
            <a:r>
              <a:rPr lang="zh-CN" altLang="zh-CN" dirty="0"/>
              <a:t>支持</a:t>
            </a:r>
            <a:r>
              <a:rPr lang="en-US" altLang="zh-CN" dirty="0"/>
              <a:t>MapReduce</a:t>
            </a:r>
            <a:r>
              <a:rPr lang="zh-CN" altLang="zh-CN" dirty="0"/>
              <a:t>、</a:t>
            </a:r>
            <a:r>
              <a:rPr lang="en-US" altLang="zh-CN" dirty="0"/>
              <a:t>Tez</a:t>
            </a:r>
            <a:r>
              <a:rPr lang="zh-CN" altLang="zh-CN" dirty="0"/>
              <a:t>、</a:t>
            </a:r>
            <a:r>
              <a:rPr lang="en-US" altLang="zh-CN" dirty="0"/>
              <a:t>Spark3</a:t>
            </a:r>
            <a:r>
              <a:rPr lang="zh-CN" altLang="zh-CN" dirty="0"/>
              <a:t>种执行引擎。</a:t>
            </a:r>
          </a:p>
        </p:txBody>
      </p:sp>
      <p:sp>
        <p:nvSpPr>
          <p:cNvPr id="5" name="标题 4"/>
          <p:cNvSpPr>
            <a:spLocks noGrp="1"/>
          </p:cNvSpPr>
          <p:nvPr>
            <p:ph type="title"/>
          </p:nvPr>
        </p:nvSpPr>
        <p:spPr/>
        <p:txBody>
          <a:bodyPr/>
          <a:lstStyle/>
          <a:p>
            <a:r>
              <a:rPr lang="en-US" altLang="zh-CN" dirty="0"/>
              <a:t>Apache Hive</a:t>
            </a:r>
            <a:r>
              <a:rPr lang="zh-CN" altLang="en-US" dirty="0"/>
              <a:t>架构、组件</a:t>
            </a:r>
          </a:p>
        </p:txBody>
      </p:sp>
      <p:sp>
        <p:nvSpPr>
          <p:cNvPr id="6" name="文本占位符 5"/>
          <p:cNvSpPr>
            <a:spLocks noGrp="1"/>
          </p:cNvSpPr>
          <p:nvPr>
            <p:ph type="body" sz="quarter" idx="10"/>
          </p:nvPr>
        </p:nvSpPr>
        <p:spPr/>
        <p:txBody>
          <a:bodyPr/>
          <a:lstStyle/>
          <a:p>
            <a:r>
              <a:rPr lang="zh-CN" altLang="en-US" dirty="0"/>
              <a:t>组件</a:t>
            </a:r>
          </a:p>
        </p:txBody>
      </p:sp>
      <p:pic>
        <p:nvPicPr>
          <p:cNvPr id="8" name="图片 7"/>
          <p:cNvPicPr/>
          <p:nvPr/>
        </p:nvPicPr>
        <p:blipFill>
          <a:blip r:embed="rId2"/>
          <a:stretch>
            <a:fillRect/>
          </a:stretch>
        </p:blipFill>
        <p:spPr>
          <a:xfrm>
            <a:off x="3283663" y="3448050"/>
            <a:ext cx="5604031" cy="2815854"/>
          </a:xfrm>
          <a:prstGeom prst="rect">
            <a:avLst/>
          </a:prstGeom>
          <a:ln>
            <a:solidFill>
              <a:schemeClr val="accent1"/>
            </a:solidFill>
          </a:ln>
        </p:spPr>
      </p:pic>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FD805863-5D6A-9174-DBBF-0F5DE356C56E}"/>
                  </a:ext>
                </a:extLst>
              </p14:cNvPr>
              <p14:cNvContentPartPr/>
              <p14:nvPr/>
            </p14:nvContentPartPr>
            <p14:xfrm>
              <a:off x="3931632" y="5257008"/>
              <a:ext cx="3310200" cy="440640"/>
            </p14:xfrm>
          </p:contentPart>
        </mc:Choice>
        <mc:Fallback xmlns="">
          <p:pic>
            <p:nvPicPr>
              <p:cNvPr id="3" name="墨迹 2">
                <a:extLst>
                  <a:ext uri="{FF2B5EF4-FFF2-40B4-BE49-F238E27FC236}">
                    <a16:creationId xmlns:a16="http://schemas.microsoft.com/office/drawing/2014/main" id="{FD805863-5D6A-9174-DBBF-0F5DE356C56E}"/>
                  </a:ext>
                </a:extLst>
              </p:cNvPr>
              <p:cNvPicPr/>
              <p:nvPr/>
            </p:nvPicPr>
            <p:blipFill>
              <a:blip r:embed="rId4"/>
              <a:stretch>
                <a:fillRect/>
              </a:stretch>
            </p:blipFill>
            <p:spPr>
              <a:xfrm>
                <a:off x="3922992" y="5248368"/>
                <a:ext cx="3327840" cy="458280"/>
              </a:xfrm>
              <a:prstGeom prst="rect">
                <a:avLst/>
              </a:prstGeom>
            </p:spPr>
          </p:pic>
        </mc:Fallback>
      </mc:AlternateContent>
    </p:spTree>
    <p:extLst>
      <p:ext uri="{BB962C8B-B14F-4D97-AF65-F5344CB8AC3E}">
        <p14:creationId xmlns:p14="http://schemas.microsoft.com/office/powerpoint/2010/main" val="15784064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chemeClr val="tx1"/>
                </a:solidFill>
              </a:rPr>
              <a:t>Apache Hive</a:t>
            </a:r>
            <a:r>
              <a:rPr lang="zh-CN" altLang="en-US" dirty="0">
                <a:solidFill>
                  <a:schemeClr val="tx1"/>
                </a:solidFill>
              </a:rPr>
              <a:t>概述</a:t>
            </a:r>
            <a:endParaRPr lang="en-US" altLang="zh-CN" dirty="0">
              <a:solidFill>
                <a:schemeClr val="tx1"/>
              </a:solidFill>
            </a:endParaRPr>
          </a:p>
          <a:p>
            <a:r>
              <a:rPr lang="zh-CN" altLang="en-US" dirty="0">
                <a:solidFill>
                  <a:schemeClr val="tx1"/>
                </a:solidFill>
              </a:rPr>
              <a:t>场景设计：如何模拟实现</a:t>
            </a:r>
            <a:r>
              <a:rPr lang="en-US" altLang="zh-CN" dirty="0">
                <a:solidFill>
                  <a:schemeClr val="tx1"/>
                </a:solidFill>
              </a:rPr>
              <a:t>Hive</a:t>
            </a:r>
            <a:r>
              <a:rPr lang="zh-CN" altLang="en-US" dirty="0">
                <a:solidFill>
                  <a:schemeClr val="tx1"/>
                </a:solidFill>
              </a:rPr>
              <a:t>功能</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架构、组件</a:t>
            </a:r>
            <a:endParaRPr lang="en-US" altLang="zh-CN" dirty="0">
              <a:solidFill>
                <a:schemeClr val="tx1"/>
              </a:solidFill>
            </a:endParaRPr>
          </a:p>
          <a:p>
            <a:r>
              <a:rPr lang="en-US" altLang="zh-CN" dirty="0">
                <a:solidFill>
                  <a:srgbClr val="FF0000"/>
                </a:solidFill>
              </a:rPr>
              <a:t>Apache Hive</a:t>
            </a:r>
            <a:r>
              <a:rPr lang="zh-CN" altLang="en-US" dirty="0">
                <a:solidFill>
                  <a:srgbClr val="FF0000"/>
                </a:solidFill>
              </a:rPr>
              <a:t>数据模型</a:t>
            </a:r>
            <a:endParaRPr lang="en-US" altLang="zh-CN" dirty="0">
              <a:solidFill>
                <a:srgbClr val="FF0000"/>
              </a:solidFill>
            </a:endParaRPr>
          </a:p>
          <a:p>
            <a:r>
              <a:rPr lang="en-US" altLang="zh-CN" dirty="0">
                <a:solidFill>
                  <a:schemeClr val="tx1"/>
                </a:solidFill>
              </a:rPr>
              <a:t>Apache Hive</a:t>
            </a:r>
            <a:r>
              <a:rPr lang="zh-CN" altLang="en-US" dirty="0">
                <a:solidFill>
                  <a:schemeClr val="tx1"/>
                </a:solidFill>
              </a:rPr>
              <a:t>是要取代</a:t>
            </a:r>
            <a:r>
              <a:rPr lang="en-US" altLang="zh-CN" dirty="0">
                <a:solidFill>
                  <a:schemeClr val="tx1"/>
                </a:solidFill>
              </a:rPr>
              <a:t>MySQL</a:t>
            </a:r>
            <a:r>
              <a:rPr lang="zh-CN" altLang="en-US" dirty="0">
                <a:solidFill>
                  <a:schemeClr val="tx1"/>
                </a:solidFill>
              </a:rPr>
              <a:t>吗？</a:t>
            </a:r>
            <a:endParaRPr lang="en-US" altLang="zh-CN" dirty="0">
              <a:solidFill>
                <a:schemeClr val="tx1"/>
              </a:solidFill>
            </a:endParaRPr>
          </a:p>
        </p:txBody>
      </p:sp>
    </p:spTree>
    <p:extLst>
      <p:ext uri="{BB962C8B-B14F-4D97-AF65-F5344CB8AC3E}">
        <p14:creationId xmlns:p14="http://schemas.microsoft.com/office/powerpoint/2010/main" val="29122776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1"/>
          </p:nvPr>
        </p:nvSpPr>
        <p:spPr/>
        <p:txBody>
          <a:bodyPr/>
          <a:lstStyle/>
          <a:p>
            <a:r>
              <a:rPr lang="zh-CN" altLang="en-US" dirty="0"/>
              <a:t>数据模型：用来描述数据、组织数据和对数据进行操作，是对现实世界数据特征的描述。</a:t>
            </a:r>
            <a:endParaRPr lang="en-US" altLang="zh-CN" dirty="0"/>
          </a:p>
          <a:p>
            <a:r>
              <a:rPr lang="en-US" altLang="zh-CN" dirty="0"/>
              <a:t>Hive</a:t>
            </a:r>
            <a:r>
              <a:rPr lang="zh-CN" altLang="en-US" dirty="0"/>
              <a:t>的数据模型</a:t>
            </a:r>
            <a:r>
              <a:rPr lang="zh-CN" altLang="en-US" dirty="0">
                <a:solidFill>
                  <a:srgbClr val="FF0000"/>
                </a:solidFill>
              </a:rPr>
              <a:t>类似于</a:t>
            </a:r>
            <a:r>
              <a:rPr lang="en-US" altLang="zh-CN" dirty="0">
                <a:solidFill>
                  <a:srgbClr val="FF0000"/>
                </a:solidFill>
              </a:rPr>
              <a:t>RDBMS</a:t>
            </a:r>
            <a:r>
              <a:rPr lang="zh-CN" altLang="en-US" dirty="0">
                <a:solidFill>
                  <a:srgbClr val="FF0000"/>
                </a:solidFill>
              </a:rPr>
              <a:t>库表结构</a:t>
            </a:r>
            <a:r>
              <a:rPr lang="zh-CN" altLang="en-US" dirty="0"/>
              <a:t>，此外</a:t>
            </a:r>
            <a:r>
              <a:rPr lang="zh-CN" altLang="en-US" dirty="0">
                <a:solidFill>
                  <a:srgbClr val="FF0000"/>
                </a:solidFill>
              </a:rPr>
              <a:t>还有自己特有</a:t>
            </a:r>
            <a:r>
              <a:rPr lang="zh-CN" altLang="en-US" dirty="0"/>
              <a:t>模型。</a:t>
            </a:r>
            <a:endParaRPr lang="en-US" altLang="zh-CN" dirty="0"/>
          </a:p>
          <a:p>
            <a:r>
              <a:rPr lang="en-US" altLang="zh-CN" dirty="0"/>
              <a:t>Hive</a:t>
            </a:r>
            <a:r>
              <a:rPr lang="zh-CN" altLang="zh-CN" dirty="0"/>
              <a:t>中的数据可以在粒度级别上分为三类：</a:t>
            </a:r>
          </a:p>
          <a:p>
            <a:pPr marL="0" indent="0">
              <a:buNone/>
            </a:pPr>
            <a:r>
              <a:rPr lang="en-US" altLang="zh-CN" dirty="0"/>
              <a:t>Table </a:t>
            </a:r>
            <a:r>
              <a:rPr lang="zh-CN" altLang="zh-CN" dirty="0"/>
              <a:t>表</a:t>
            </a:r>
          </a:p>
          <a:p>
            <a:pPr marL="0" indent="0">
              <a:buNone/>
            </a:pPr>
            <a:r>
              <a:rPr lang="en-US" altLang="zh-CN" dirty="0"/>
              <a:t>Partition </a:t>
            </a:r>
            <a:r>
              <a:rPr lang="zh-CN" altLang="zh-CN" dirty="0"/>
              <a:t>分区</a:t>
            </a:r>
          </a:p>
          <a:p>
            <a:pPr marL="0" indent="0">
              <a:buNone/>
            </a:pPr>
            <a:r>
              <a:rPr lang="en-US" altLang="zh-CN" dirty="0"/>
              <a:t>Bucket </a:t>
            </a:r>
            <a:r>
              <a:rPr lang="zh-CN" altLang="zh-CN" dirty="0"/>
              <a:t>分桶</a:t>
            </a:r>
          </a:p>
          <a:p>
            <a:endParaRPr lang="zh-CN" altLang="en-US" dirty="0"/>
          </a:p>
        </p:txBody>
      </p:sp>
      <p:sp>
        <p:nvSpPr>
          <p:cNvPr id="8" name="标题 7"/>
          <p:cNvSpPr>
            <a:spLocks noGrp="1"/>
          </p:cNvSpPr>
          <p:nvPr>
            <p:ph type="title"/>
          </p:nvPr>
        </p:nvSpPr>
        <p:spPr/>
        <p:txBody>
          <a:bodyPr/>
          <a:lstStyle/>
          <a:p>
            <a:r>
              <a:rPr lang="en-US" altLang="zh-CN" dirty="0"/>
              <a:t>Apache Hive</a:t>
            </a:r>
            <a:r>
              <a:rPr lang="zh-CN" altLang="en-US" dirty="0"/>
              <a:t>数据模型</a:t>
            </a:r>
          </a:p>
        </p:txBody>
      </p:sp>
      <p:sp>
        <p:nvSpPr>
          <p:cNvPr id="9" name="文本占位符 8"/>
          <p:cNvSpPr>
            <a:spLocks noGrp="1"/>
          </p:cNvSpPr>
          <p:nvPr>
            <p:ph type="body" sz="quarter" idx="10"/>
          </p:nvPr>
        </p:nvSpPr>
        <p:spPr/>
        <p:txBody>
          <a:bodyPr/>
          <a:lstStyle/>
          <a:p>
            <a:r>
              <a:rPr lang="en-US" altLang="zh-CN" dirty="0"/>
              <a:t>Data Model</a:t>
            </a:r>
            <a:r>
              <a:rPr lang="zh-CN" altLang="en-US" dirty="0"/>
              <a:t>概念</a:t>
            </a:r>
          </a:p>
        </p:txBody>
      </p:sp>
      <p:pic>
        <p:nvPicPr>
          <p:cNvPr id="12" name="图片 11"/>
          <p:cNvPicPr>
            <a:picLocks noChangeAspect="1"/>
          </p:cNvPicPr>
          <p:nvPr/>
        </p:nvPicPr>
        <p:blipFill>
          <a:blip r:embed="rId2"/>
          <a:stretch>
            <a:fillRect/>
          </a:stretch>
        </p:blipFill>
        <p:spPr>
          <a:xfrm>
            <a:off x="3317983" y="3846462"/>
            <a:ext cx="5535392" cy="2208108"/>
          </a:xfrm>
          <a:prstGeom prst="rect">
            <a:avLst/>
          </a:prstGeom>
        </p:spPr>
      </p:pic>
    </p:spTree>
    <p:extLst>
      <p:ext uri="{BB962C8B-B14F-4D97-AF65-F5344CB8AC3E}">
        <p14:creationId xmlns:p14="http://schemas.microsoft.com/office/powerpoint/2010/main" val="13197690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1"/>
          </p:nvPr>
        </p:nvSpPr>
        <p:spPr/>
        <p:txBody>
          <a:bodyPr/>
          <a:lstStyle/>
          <a:p>
            <a:r>
              <a:rPr lang="en-US" altLang="zh-CN" dirty="0"/>
              <a:t>Hive</a:t>
            </a:r>
            <a:r>
              <a:rPr lang="zh-CN" altLang="zh-CN" dirty="0"/>
              <a:t>作为一个数据仓库，在结构上积极向传统数据库看齐，也分数据库（</a:t>
            </a:r>
            <a:r>
              <a:rPr lang="en-US" altLang="zh-CN" dirty="0"/>
              <a:t>Schema</a:t>
            </a:r>
            <a:r>
              <a:rPr lang="zh-CN" altLang="zh-CN" dirty="0"/>
              <a:t>），每个数据库下面有各自的表组成。</a:t>
            </a:r>
            <a:r>
              <a:rPr lang="zh-CN" altLang="zh-CN" dirty="0">
                <a:solidFill>
                  <a:srgbClr val="FF0000"/>
                </a:solidFill>
              </a:rPr>
              <a:t>默认数据库</a:t>
            </a:r>
            <a:r>
              <a:rPr lang="en-US" altLang="zh-CN" dirty="0">
                <a:solidFill>
                  <a:srgbClr val="FF0000"/>
                </a:solidFill>
              </a:rPr>
              <a:t>default</a:t>
            </a:r>
            <a:r>
              <a:rPr lang="zh-CN" altLang="zh-CN" dirty="0"/>
              <a:t>。</a:t>
            </a:r>
          </a:p>
          <a:p>
            <a:r>
              <a:rPr lang="en-US" altLang="zh-CN" dirty="0"/>
              <a:t>Hive</a:t>
            </a:r>
            <a:r>
              <a:rPr lang="zh-CN" altLang="zh-CN" dirty="0"/>
              <a:t>的数据都是</a:t>
            </a:r>
            <a:r>
              <a:rPr lang="zh-CN" altLang="zh-CN" b="1" dirty="0">
                <a:solidFill>
                  <a:srgbClr val="FF0000"/>
                </a:solidFill>
              </a:rPr>
              <a:t>存储在</a:t>
            </a:r>
            <a:r>
              <a:rPr lang="en-US" altLang="zh-CN" b="1" dirty="0">
                <a:solidFill>
                  <a:srgbClr val="FF0000"/>
                </a:solidFill>
              </a:rPr>
              <a:t>HDFS</a:t>
            </a:r>
            <a:r>
              <a:rPr lang="zh-CN" altLang="zh-CN" b="1" dirty="0">
                <a:solidFill>
                  <a:srgbClr val="FF0000"/>
                </a:solidFill>
              </a:rPr>
              <a:t>上</a:t>
            </a:r>
            <a:r>
              <a:rPr lang="zh-CN" altLang="zh-CN" dirty="0"/>
              <a:t>的，默认有一个根目录，在</a:t>
            </a:r>
            <a:r>
              <a:rPr lang="en-US" altLang="zh-CN" dirty="0"/>
              <a:t>hive-site.xml</a:t>
            </a:r>
            <a:r>
              <a:rPr lang="zh-CN" altLang="zh-CN" dirty="0"/>
              <a:t>中，由参数</a:t>
            </a:r>
            <a:r>
              <a:rPr lang="en-US" altLang="zh-CN" dirty="0"/>
              <a:t>hive.metastore.warehouse.dir</a:t>
            </a:r>
            <a:r>
              <a:rPr lang="zh-CN" altLang="zh-CN" dirty="0"/>
              <a:t>指定。默认值为</a:t>
            </a:r>
            <a:r>
              <a:rPr lang="en-US" altLang="zh-CN" dirty="0">
                <a:solidFill>
                  <a:srgbClr val="FF0000"/>
                </a:solidFill>
              </a:rPr>
              <a:t>/user/hive/warehouse</a:t>
            </a:r>
            <a:r>
              <a:rPr lang="zh-CN" altLang="zh-CN" dirty="0"/>
              <a:t>。</a:t>
            </a:r>
          </a:p>
          <a:p>
            <a:r>
              <a:rPr lang="zh-CN" altLang="zh-CN" dirty="0"/>
              <a:t>因此，</a:t>
            </a:r>
            <a:r>
              <a:rPr lang="en-US" altLang="zh-CN" dirty="0"/>
              <a:t>Hive</a:t>
            </a:r>
            <a:r>
              <a:rPr lang="zh-CN" altLang="zh-CN" dirty="0"/>
              <a:t>中的数据库在</a:t>
            </a:r>
            <a:r>
              <a:rPr lang="en-US" altLang="zh-CN" dirty="0"/>
              <a:t>HDFS</a:t>
            </a:r>
            <a:r>
              <a:rPr lang="zh-CN" altLang="zh-CN" dirty="0"/>
              <a:t>上的存储路径为：</a:t>
            </a:r>
          </a:p>
          <a:p>
            <a:pPr marL="0" indent="0">
              <a:buNone/>
            </a:pPr>
            <a:r>
              <a:rPr lang="en-US" altLang="zh-CN" dirty="0"/>
              <a:t>${hive.metastore.warehouse.dir}/databasename.db</a:t>
            </a:r>
            <a:endParaRPr lang="zh-CN" altLang="zh-CN" dirty="0"/>
          </a:p>
          <a:p>
            <a:r>
              <a:rPr lang="zh-CN" altLang="zh-CN" dirty="0"/>
              <a:t>比如，名为</a:t>
            </a:r>
            <a:r>
              <a:rPr lang="en-US" altLang="zh-CN" dirty="0"/>
              <a:t>itcast</a:t>
            </a:r>
            <a:r>
              <a:rPr lang="zh-CN" altLang="zh-CN" dirty="0"/>
              <a:t>的数据库存储路径为：</a:t>
            </a:r>
          </a:p>
          <a:p>
            <a:pPr marL="0" indent="0">
              <a:buNone/>
            </a:pPr>
            <a:r>
              <a:rPr lang="en-US" altLang="zh-CN" dirty="0"/>
              <a:t>/user/hive/warehouse/itcast.db</a:t>
            </a:r>
            <a:endParaRPr lang="zh-CN" altLang="zh-CN" dirty="0"/>
          </a:p>
          <a:p>
            <a:endParaRPr lang="zh-CN" altLang="en-US" dirty="0"/>
          </a:p>
        </p:txBody>
      </p:sp>
      <p:sp>
        <p:nvSpPr>
          <p:cNvPr id="8" name="标题 7"/>
          <p:cNvSpPr>
            <a:spLocks noGrp="1"/>
          </p:cNvSpPr>
          <p:nvPr>
            <p:ph type="title"/>
          </p:nvPr>
        </p:nvSpPr>
        <p:spPr/>
        <p:txBody>
          <a:bodyPr/>
          <a:lstStyle/>
          <a:p>
            <a:r>
              <a:rPr lang="en-US" altLang="zh-CN" dirty="0"/>
              <a:t>Apache Hive</a:t>
            </a:r>
            <a:r>
              <a:rPr lang="zh-CN" altLang="en-US" dirty="0"/>
              <a:t>数据模型</a:t>
            </a:r>
          </a:p>
        </p:txBody>
      </p:sp>
      <p:sp>
        <p:nvSpPr>
          <p:cNvPr id="9" name="文本占位符 8"/>
          <p:cNvSpPr>
            <a:spLocks noGrp="1"/>
          </p:cNvSpPr>
          <p:nvPr>
            <p:ph type="body" sz="quarter" idx="10"/>
          </p:nvPr>
        </p:nvSpPr>
        <p:spPr/>
        <p:txBody>
          <a:bodyPr/>
          <a:lstStyle/>
          <a:p>
            <a:r>
              <a:rPr lang="en-US" altLang="zh-CN" dirty="0"/>
              <a:t>Databases </a:t>
            </a:r>
            <a:r>
              <a:rPr lang="zh-CN" altLang="en-US" dirty="0"/>
              <a:t>数据库</a:t>
            </a:r>
          </a:p>
        </p:txBody>
      </p:sp>
    </p:spTree>
    <p:extLst>
      <p:ext uri="{BB962C8B-B14F-4D97-AF65-F5344CB8AC3E}">
        <p14:creationId xmlns:p14="http://schemas.microsoft.com/office/powerpoint/2010/main" val="20198451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1"/>
          </p:nvPr>
        </p:nvSpPr>
        <p:spPr/>
        <p:txBody>
          <a:bodyPr/>
          <a:lstStyle/>
          <a:p>
            <a:r>
              <a:rPr lang="en-US" altLang="zh-CN" dirty="0"/>
              <a:t>Hive</a:t>
            </a:r>
            <a:r>
              <a:rPr lang="zh-CN" altLang="zh-CN" dirty="0"/>
              <a:t>表与关系数据库中的表相同。</a:t>
            </a:r>
            <a:r>
              <a:rPr lang="en-US" altLang="zh-CN" dirty="0"/>
              <a:t>Hive</a:t>
            </a:r>
            <a:r>
              <a:rPr lang="zh-CN" altLang="zh-CN" dirty="0"/>
              <a:t>中的表所对应的数据</a:t>
            </a:r>
            <a:r>
              <a:rPr lang="zh-CN" altLang="en-US" dirty="0"/>
              <a:t>通常</a:t>
            </a:r>
            <a:r>
              <a:rPr lang="zh-CN" altLang="zh-CN" dirty="0"/>
              <a:t>是存储在</a:t>
            </a:r>
            <a:r>
              <a:rPr lang="en-US" altLang="zh-CN" dirty="0"/>
              <a:t>HDFS</a:t>
            </a:r>
            <a:r>
              <a:rPr lang="zh-CN" altLang="zh-CN" dirty="0"/>
              <a:t>中，而表相关的元数据是存储在</a:t>
            </a:r>
            <a:r>
              <a:rPr lang="en-US" altLang="zh-CN" dirty="0"/>
              <a:t>RDBMS</a:t>
            </a:r>
            <a:r>
              <a:rPr lang="zh-CN" altLang="zh-CN" dirty="0"/>
              <a:t>中</a:t>
            </a:r>
            <a:r>
              <a:rPr lang="zh-CN" altLang="en-US" dirty="0"/>
              <a:t>。</a:t>
            </a:r>
            <a:endParaRPr lang="en-US" altLang="zh-CN" dirty="0"/>
          </a:p>
          <a:p>
            <a:r>
              <a:rPr lang="en-US" altLang="zh-CN" dirty="0"/>
              <a:t>Hive</a:t>
            </a:r>
            <a:r>
              <a:rPr lang="zh-CN" altLang="zh-CN" dirty="0"/>
              <a:t>中的表的数据在</a:t>
            </a:r>
            <a:r>
              <a:rPr lang="en-US" altLang="zh-CN" dirty="0"/>
              <a:t>HDFS</a:t>
            </a:r>
            <a:r>
              <a:rPr lang="zh-CN" altLang="zh-CN" dirty="0"/>
              <a:t>上的存储路径为：</a:t>
            </a:r>
          </a:p>
          <a:p>
            <a:pPr marL="0" indent="0">
              <a:buNone/>
            </a:pPr>
            <a:r>
              <a:rPr lang="en-US" altLang="zh-CN" dirty="0"/>
              <a:t>${hive.metastore.warehouse.dir}/databasename.db/tablename</a:t>
            </a:r>
            <a:endParaRPr lang="zh-CN" altLang="zh-CN" dirty="0"/>
          </a:p>
          <a:p>
            <a:r>
              <a:rPr lang="zh-CN" altLang="zh-CN" dirty="0"/>
              <a:t>比如</a:t>
            </a:r>
            <a:r>
              <a:rPr lang="en-US" altLang="zh-CN" dirty="0"/>
              <a:t>,itcast</a:t>
            </a:r>
            <a:r>
              <a:rPr lang="zh-CN" altLang="zh-CN" dirty="0"/>
              <a:t>的数据库下</a:t>
            </a:r>
            <a:r>
              <a:rPr lang="en-US" altLang="zh-CN" dirty="0"/>
              <a:t>t_user</a:t>
            </a:r>
            <a:r>
              <a:rPr lang="zh-CN" altLang="zh-CN" dirty="0"/>
              <a:t>表存储路径为：</a:t>
            </a:r>
          </a:p>
          <a:p>
            <a:pPr marL="0" indent="0">
              <a:buNone/>
            </a:pPr>
            <a:r>
              <a:rPr lang="en-US" altLang="zh-CN" dirty="0"/>
              <a:t>/user/hive/warehouse/itcast.db/t_user</a:t>
            </a:r>
            <a:endParaRPr lang="zh-CN" altLang="zh-CN" dirty="0"/>
          </a:p>
          <a:p>
            <a:endParaRPr lang="zh-CN" altLang="en-US" dirty="0"/>
          </a:p>
        </p:txBody>
      </p:sp>
      <p:sp>
        <p:nvSpPr>
          <p:cNvPr id="8" name="标题 7"/>
          <p:cNvSpPr>
            <a:spLocks noGrp="1"/>
          </p:cNvSpPr>
          <p:nvPr>
            <p:ph type="title"/>
          </p:nvPr>
        </p:nvSpPr>
        <p:spPr/>
        <p:txBody>
          <a:bodyPr/>
          <a:lstStyle/>
          <a:p>
            <a:r>
              <a:rPr lang="en-US" altLang="zh-CN" dirty="0"/>
              <a:t>Apache Hive</a:t>
            </a:r>
            <a:r>
              <a:rPr lang="zh-CN" altLang="en-US" dirty="0"/>
              <a:t>数据模型</a:t>
            </a:r>
          </a:p>
        </p:txBody>
      </p:sp>
      <p:sp>
        <p:nvSpPr>
          <p:cNvPr id="9" name="文本占位符 8"/>
          <p:cNvSpPr>
            <a:spLocks noGrp="1"/>
          </p:cNvSpPr>
          <p:nvPr>
            <p:ph type="body" sz="quarter" idx="10"/>
          </p:nvPr>
        </p:nvSpPr>
        <p:spPr/>
        <p:txBody>
          <a:bodyPr/>
          <a:lstStyle/>
          <a:p>
            <a:r>
              <a:rPr lang="en-US" altLang="zh-CN" dirty="0"/>
              <a:t>Tables </a:t>
            </a:r>
            <a:r>
              <a:rPr lang="zh-CN" altLang="en-US" dirty="0"/>
              <a:t>表</a:t>
            </a:r>
          </a:p>
        </p:txBody>
      </p:sp>
      <p:pic>
        <p:nvPicPr>
          <p:cNvPr id="6" name="图片 5"/>
          <p:cNvPicPr/>
          <p:nvPr/>
        </p:nvPicPr>
        <p:blipFill>
          <a:blip r:embed="rId2"/>
          <a:stretch>
            <a:fillRect/>
          </a:stretch>
        </p:blipFill>
        <p:spPr>
          <a:xfrm>
            <a:off x="5353049" y="3248025"/>
            <a:ext cx="6391275" cy="3333750"/>
          </a:xfrm>
          <a:prstGeom prst="rect">
            <a:avLst/>
          </a:prstGeom>
          <a:ln>
            <a:solidFill>
              <a:schemeClr val="accent1"/>
            </a:solidFill>
          </a:ln>
        </p:spPr>
      </p:pic>
    </p:spTree>
    <p:extLst>
      <p:ext uri="{BB962C8B-B14F-4D97-AF65-F5344CB8AC3E}">
        <p14:creationId xmlns:p14="http://schemas.microsoft.com/office/powerpoint/2010/main" val="1075350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数据仓库概念</a:t>
            </a:r>
            <a:endParaRPr lang="en-US" altLang="zh-CN" dirty="0">
              <a:solidFill>
                <a:schemeClr val="tx1"/>
              </a:solidFill>
            </a:endParaRPr>
          </a:p>
          <a:p>
            <a:r>
              <a:rPr kumimoji="1" lang="zh-CN" altLang="en-US" dirty="0">
                <a:solidFill>
                  <a:srgbClr val="FF0000"/>
                </a:solidFill>
              </a:rPr>
              <a:t>场景案例：数据仓库为何而来</a:t>
            </a:r>
            <a:endParaRPr kumimoji="1" lang="en-US" altLang="zh-CN" dirty="0">
              <a:solidFill>
                <a:srgbClr val="FF0000"/>
              </a:solidFill>
            </a:endParaRPr>
          </a:p>
          <a:p>
            <a:r>
              <a:rPr kumimoji="1" lang="zh-CN" altLang="en-US" dirty="0">
                <a:solidFill>
                  <a:schemeClr val="tx1"/>
                </a:solidFill>
              </a:rPr>
              <a:t>数据仓库主要特征</a:t>
            </a:r>
            <a:endParaRPr kumimoji="1" lang="en-US" altLang="zh-CN" dirty="0">
              <a:solidFill>
                <a:schemeClr val="tx1"/>
              </a:solidFill>
            </a:endParaRPr>
          </a:p>
          <a:p>
            <a:r>
              <a:rPr kumimoji="1" lang="zh-CN" altLang="en-US" dirty="0">
                <a:solidFill>
                  <a:schemeClr val="tx1"/>
                </a:solidFill>
              </a:rPr>
              <a:t>数据仓库、数据库、数据集市</a:t>
            </a:r>
            <a:endParaRPr kumimoji="1" lang="en-US" altLang="zh-CN" dirty="0">
              <a:solidFill>
                <a:schemeClr val="tx1"/>
              </a:solidFill>
            </a:endParaRPr>
          </a:p>
          <a:p>
            <a:r>
              <a:rPr kumimoji="1" lang="zh-CN" altLang="en-US" dirty="0">
                <a:solidFill>
                  <a:schemeClr val="tx1"/>
                </a:solidFill>
              </a:rPr>
              <a:t>数据仓库分层架构</a:t>
            </a:r>
            <a:endParaRPr kumimoji="1" lang="en-US" altLang="zh-CN" dirty="0">
              <a:solidFill>
                <a:schemeClr val="tx1"/>
              </a:solidFill>
            </a:endParaRPr>
          </a:p>
          <a:p>
            <a:r>
              <a:rPr kumimoji="1" lang="zh-CN" altLang="en-US" dirty="0">
                <a:solidFill>
                  <a:schemeClr val="tx1"/>
                </a:solidFill>
              </a:rPr>
              <a:t>场景分析：美团点评酒旅数仓建设实践</a:t>
            </a:r>
            <a:endParaRPr kumimoji="1" lang="zh-CN" altLang="en-US" dirty="0"/>
          </a:p>
        </p:txBody>
      </p:sp>
    </p:spTree>
    <p:extLst>
      <p:ext uri="{BB962C8B-B14F-4D97-AF65-F5344CB8AC3E}">
        <p14:creationId xmlns:p14="http://schemas.microsoft.com/office/powerpoint/2010/main" val="8993175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1"/>
          </p:nvPr>
        </p:nvSpPr>
        <p:spPr/>
        <p:txBody>
          <a:bodyPr/>
          <a:lstStyle/>
          <a:p>
            <a:r>
              <a:rPr lang="en-US" altLang="zh-CN" dirty="0"/>
              <a:t>Partition</a:t>
            </a:r>
            <a:r>
              <a:rPr lang="zh-CN" altLang="en-US" dirty="0"/>
              <a:t>分区是</a:t>
            </a:r>
            <a:r>
              <a:rPr lang="en-US" altLang="zh-CN" dirty="0"/>
              <a:t>hive</a:t>
            </a:r>
            <a:r>
              <a:rPr lang="zh-CN" altLang="en-US" dirty="0"/>
              <a:t>的一种优化手段表。分区是指</a:t>
            </a:r>
            <a:r>
              <a:rPr lang="zh-CN" altLang="en-US" b="1" dirty="0">
                <a:solidFill>
                  <a:srgbClr val="FF0000"/>
                </a:solidFill>
              </a:rPr>
              <a:t>根据分区列（例如“日期</a:t>
            </a:r>
            <a:r>
              <a:rPr lang="en-US" altLang="zh-CN" b="1" dirty="0">
                <a:solidFill>
                  <a:srgbClr val="FF0000"/>
                </a:solidFill>
              </a:rPr>
              <a:t>day”</a:t>
            </a:r>
            <a:r>
              <a:rPr lang="zh-CN" altLang="en-US" b="1" dirty="0">
                <a:solidFill>
                  <a:srgbClr val="FF0000"/>
                </a:solidFill>
              </a:rPr>
              <a:t>）的值将表划分为不同分区</a:t>
            </a:r>
            <a:r>
              <a:rPr lang="zh-CN" altLang="en-US" dirty="0"/>
              <a:t>。这样可以更快地对指定分区数据进行查询。</a:t>
            </a:r>
          </a:p>
          <a:p>
            <a:r>
              <a:rPr lang="zh-CN" altLang="en-US" dirty="0"/>
              <a:t>分区在存储层面上的表现是</a:t>
            </a:r>
            <a:r>
              <a:rPr lang="en-US" altLang="zh-CN" dirty="0"/>
              <a:t>:table</a:t>
            </a:r>
            <a:r>
              <a:rPr lang="zh-CN" altLang="en-US" dirty="0"/>
              <a:t>表目录下以子文件夹形式存在。</a:t>
            </a:r>
          </a:p>
          <a:p>
            <a:r>
              <a:rPr lang="zh-CN" altLang="en-US" dirty="0">
                <a:solidFill>
                  <a:srgbClr val="FF0000"/>
                </a:solidFill>
              </a:rPr>
              <a:t>一个文件夹表示一个分区</a:t>
            </a:r>
            <a:r>
              <a:rPr lang="zh-CN" altLang="en-US" dirty="0"/>
              <a:t>。子文件命名标准：分区列</a:t>
            </a:r>
            <a:r>
              <a:rPr lang="en-US" altLang="zh-CN" dirty="0"/>
              <a:t>=</a:t>
            </a:r>
            <a:r>
              <a:rPr lang="zh-CN" altLang="en-US" dirty="0"/>
              <a:t>分区值</a:t>
            </a:r>
          </a:p>
          <a:p>
            <a:r>
              <a:rPr lang="en-US" altLang="zh-CN" dirty="0"/>
              <a:t>Hive</a:t>
            </a:r>
            <a:r>
              <a:rPr lang="zh-CN" altLang="en-US" dirty="0"/>
              <a:t>还支持分区下继续创建分区，所谓的多重分区。关于分区表的使用和详细介绍，后面模块会单独展开。</a:t>
            </a:r>
          </a:p>
        </p:txBody>
      </p:sp>
      <p:sp>
        <p:nvSpPr>
          <p:cNvPr id="8" name="标题 7"/>
          <p:cNvSpPr>
            <a:spLocks noGrp="1"/>
          </p:cNvSpPr>
          <p:nvPr>
            <p:ph type="title"/>
          </p:nvPr>
        </p:nvSpPr>
        <p:spPr/>
        <p:txBody>
          <a:bodyPr/>
          <a:lstStyle/>
          <a:p>
            <a:r>
              <a:rPr lang="en-US" altLang="zh-CN" dirty="0"/>
              <a:t>Apache Hive</a:t>
            </a:r>
            <a:r>
              <a:rPr lang="zh-CN" altLang="en-US" dirty="0"/>
              <a:t>数据模型</a:t>
            </a:r>
          </a:p>
        </p:txBody>
      </p:sp>
      <p:sp>
        <p:nvSpPr>
          <p:cNvPr id="9" name="文本占位符 8"/>
          <p:cNvSpPr>
            <a:spLocks noGrp="1"/>
          </p:cNvSpPr>
          <p:nvPr>
            <p:ph type="body" sz="quarter" idx="10"/>
          </p:nvPr>
        </p:nvSpPr>
        <p:spPr/>
        <p:txBody>
          <a:bodyPr/>
          <a:lstStyle/>
          <a:p>
            <a:r>
              <a:rPr lang="en-US" altLang="zh-CN" dirty="0"/>
              <a:t>Partitions </a:t>
            </a:r>
            <a:r>
              <a:rPr lang="zh-CN" altLang="en-US" dirty="0"/>
              <a:t>分区</a:t>
            </a:r>
          </a:p>
        </p:txBody>
      </p:sp>
      <p:pic>
        <p:nvPicPr>
          <p:cNvPr id="7" name="图片 6"/>
          <p:cNvPicPr/>
          <p:nvPr/>
        </p:nvPicPr>
        <p:blipFill>
          <a:blip r:embed="rId2"/>
          <a:stretch>
            <a:fillRect/>
          </a:stretch>
        </p:blipFill>
        <p:spPr>
          <a:xfrm>
            <a:off x="3001645" y="3755919"/>
            <a:ext cx="5847080" cy="2940155"/>
          </a:xfrm>
          <a:prstGeom prst="rect">
            <a:avLst/>
          </a:prstGeom>
          <a:ln>
            <a:solidFill>
              <a:schemeClr val="accent1"/>
            </a:solidFill>
          </a:ln>
        </p:spPr>
      </p:pic>
    </p:spTree>
    <p:extLst>
      <p:ext uri="{BB962C8B-B14F-4D97-AF65-F5344CB8AC3E}">
        <p14:creationId xmlns:p14="http://schemas.microsoft.com/office/powerpoint/2010/main" val="6935434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1"/>
          </p:nvPr>
        </p:nvSpPr>
        <p:spPr/>
        <p:txBody>
          <a:bodyPr/>
          <a:lstStyle/>
          <a:p>
            <a:r>
              <a:rPr lang="en-US" altLang="zh-CN" dirty="0"/>
              <a:t>Bucket</a:t>
            </a:r>
            <a:r>
              <a:rPr lang="zh-CN" altLang="en-US" dirty="0"/>
              <a:t>分桶表是</a:t>
            </a:r>
            <a:r>
              <a:rPr lang="en-US" altLang="zh-CN" dirty="0"/>
              <a:t>hive</a:t>
            </a:r>
            <a:r>
              <a:rPr lang="zh-CN" altLang="en-US" dirty="0"/>
              <a:t>的一种优化手段表。分桶是指</a:t>
            </a:r>
            <a:r>
              <a:rPr lang="zh-CN" altLang="en-US" b="1" dirty="0">
                <a:solidFill>
                  <a:srgbClr val="FF0000"/>
                </a:solidFill>
              </a:rPr>
              <a:t>根据表中字段（例如“编号</a:t>
            </a:r>
            <a:r>
              <a:rPr lang="en-US" altLang="zh-CN" b="1" dirty="0">
                <a:solidFill>
                  <a:srgbClr val="FF0000"/>
                </a:solidFill>
              </a:rPr>
              <a:t>ID”</a:t>
            </a:r>
            <a:r>
              <a:rPr lang="zh-CN" altLang="en-US" b="1" dirty="0">
                <a:solidFill>
                  <a:srgbClr val="FF0000"/>
                </a:solidFill>
              </a:rPr>
              <a:t>）的值</a:t>
            </a:r>
            <a:r>
              <a:rPr lang="en-US" altLang="zh-CN" b="1" dirty="0">
                <a:solidFill>
                  <a:srgbClr val="FF0000"/>
                </a:solidFill>
              </a:rPr>
              <a:t>,</a:t>
            </a:r>
            <a:r>
              <a:rPr lang="zh-CN" altLang="en-US" b="1" dirty="0">
                <a:solidFill>
                  <a:srgbClr val="FF0000"/>
                </a:solidFill>
              </a:rPr>
              <a:t>经过</a:t>
            </a:r>
            <a:r>
              <a:rPr lang="en-US" altLang="zh-CN" b="1" dirty="0">
                <a:solidFill>
                  <a:srgbClr val="FF0000"/>
                </a:solidFill>
              </a:rPr>
              <a:t>hash</a:t>
            </a:r>
            <a:r>
              <a:rPr lang="zh-CN" altLang="en-US" b="1" dirty="0">
                <a:solidFill>
                  <a:srgbClr val="FF0000"/>
                </a:solidFill>
              </a:rPr>
              <a:t>计算规则将数据文件划分成指定的若干个小文件</a:t>
            </a:r>
            <a:r>
              <a:rPr lang="zh-CN" altLang="en-US" dirty="0"/>
              <a:t>。</a:t>
            </a:r>
            <a:endParaRPr lang="en-US" altLang="zh-CN" dirty="0"/>
          </a:p>
          <a:p>
            <a:r>
              <a:rPr lang="zh-CN" altLang="zh-CN" dirty="0"/>
              <a:t>分桶规则：</a:t>
            </a:r>
            <a:r>
              <a:rPr lang="en-US" altLang="zh-CN" dirty="0"/>
              <a:t>hashfunc(</a:t>
            </a:r>
            <a:r>
              <a:rPr lang="zh-CN" altLang="en-US" dirty="0"/>
              <a:t>字段</a:t>
            </a:r>
            <a:r>
              <a:rPr lang="en-US" altLang="zh-CN" dirty="0"/>
              <a:t>) % </a:t>
            </a:r>
            <a:r>
              <a:rPr lang="zh-CN" altLang="zh-CN" dirty="0"/>
              <a:t>桶个数，余数相同的分到同一个文件。</a:t>
            </a:r>
            <a:endParaRPr lang="zh-CN" altLang="en-US" dirty="0"/>
          </a:p>
        </p:txBody>
      </p:sp>
      <p:sp>
        <p:nvSpPr>
          <p:cNvPr id="8" name="标题 7"/>
          <p:cNvSpPr>
            <a:spLocks noGrp="1"/>
          </p:cNvSpPr>
          <p:nvPr>
            <p:ph type="title"/>
          </p:nvPr>
        </p:nvSpPr>
        <p:spPr/>
        <p:txBody>
          <a:bodyPr/>
          <a:lstStyle/>
          <a:p>
            <a:r>
              <a:rPr lang="en-US" altLang="zh-CN" dirty="0"/>
              <a:t>Apache Hive</a:t>
            </a:r>
            <a:r>
              <a:rPr lang="zh-CN" altLang="en-US" dirty="0"/>
              <a:t>数据模型</a:t>
            </a:r>
          </a:p>
        </p:txBody>
      </p:sp>
      <p:sp>
        <p:nvSpPr>
          <p:cNvPr id="9" name="文本占位符 8"/>
          <p:cNvSpPr>
            <a:spLocks noGrp="1"/>
          </p:cNvSpPr>
          <p:nvPr>
            <p:ph type="body" sz="quarter" idx="10"/>
          </p:nvPr>
        </p:nvSpPr>
        <p:spPr/>
        <p:txBody>
          <a:bodyPr/>
          <a:lstStyle/>
          <a:p>
            <a:r>
              <a:rPr lang="en-US" altLang="zh-CN" dirty="0"/>
              <a:t>Buckets </a:t>
            </a:r>
            <a:r>
              <a:rPr lang="zh-CN" altLang="en-US" dirty="0"/>
              <a:t>分桶</a:t>
            </a:r>
          </a:p>
        </p:txBody>
      </p:sp>
      <p:pic>
        <p:nvPicPr>
          <p:cNvPr id="6" name="图片 5" descr="Bucketing in Hive"/>
          <p:cNvPicPr/>
          <p:nvPr/>
        </p:nvPicPr>
        <p:blipFill>
          <a:blip r:embed="rId2">
            <a:extLst>
              <a:ext uri="{28A0092B-C50C-407E-A947-70E740481C1C}">
                <a14:useLocalDpi xmlns:a14="http://schemas.microsoft.com/office/drawing/2010/main" val="0"/>
              </a:ext>
            </a:extLst>
          </a:blip>
          <a:srcRect/>
          <a:stretch>
            <a:fillRect/>
          </a:stretch>
        </p:blipFill>
        <p:spPr bwMode="auto">
          <a:xfrm>
            <a:off x="3106419" y="3488054"/>
            <a:ext cx="5799455" cy="2226945"/>
          </a:xfrm>
          <a:prstGeom prst="rect">
            <a:avLst/>
          </a:prstGeom>
          <a:noFill/>
          <a:ln>
            <a:solidFill>
              <a:schemeClr val="accent1"/>
            </a:solidFill>
          </a:ln>
        </p:spPr>
      </p:pic>
    </p:spTree>
    <p:extLst>
      <p:ext uri="{BB962C8B-B14F-4D97-AF65-F5344CB8AC3E}">
        <p14:creationId xmlns:p14="http://schemas.microsoft.com/office/powerpoint/2010/main" val="6764134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1"/>
          </p:nvPr>
        </p:nvSpPr>
        <p:spPr/>
        <p:txBody>
          <a:bodyPr/>
          <a:lstStyle/>
          <a:p>
            <a:r>
              <a:rPr lang="zh-CN" altLang="en-US" dirty="0"/>
              <a:t>分桶的好处是可以</a:t>
            </a:r>
            <a:r>
              <a:rPr lang="zh-CN" altLang="en-US" dirty="0">
                <a:solidFill>
                  <a:srgbClr val="FF0000"/>
                </a:solidFill>
              </a:rPr>
              <a:t>优化</a:t>
            </a:r>
            <a:r>
              <a:rPr lang="en-US" altLang="zh-CN" dirty="0">
                <a:solidFill>
                  <a:srgbClr val="FF0000"/>
                </a:solidFill>
              </a:rPr>
              <a:t>join</a:t>
            </a:r>
            <a:r>
              <a:rPr lang="zh-CN" altLang="en-US" dirty="0">
                <a:solidFill>
                  <a:srgbClr val="FF0000"/>
                </a:solidFill>
              </a:rPr>
              <a:t>查询和方便抽样查询</a:t>
            </a:r>
            <a:r>
              <a:rPr lang="zh-CN" altLang="en-US" dirty="0"/>
              <a:t>。</a:t>
            </a:r>
            <a:endParaRPr lang="en-US" altLang="zh-CN" dirty="0"/>
          </a:p>
          <a:p>
            <a:r>
              <a:rPr lang="en-US" altLang="zh-CN" dirty="0"/>
              <a:t>Bucket</a:t>
            </a:r>
            <a:r>
              <a:rPr lang="zh-CN" altLang="en-US" dirty="0"/>
              <a:t>分桶表在</a:t>
            </a:r>
            <a:r>
              <a:rPr lang="en-US" altLang="zh-CN" dirty="0"/>
              <a:t>HDFS</a:t>
            </a:r>
            <a:r>
              <a:rPr lang="zh-CN" altLang="en-US" dirty="0"/>
              <a:t>中表现为</a:t>
            </a:r>
            <a:r>
              <a:rPr lang="zh-CN" altLang="en-US" dirty="0">
                <a:solidFill>
                  <a:srgbClr val="FF0000"/>
                </a:solidFill>
              </a:rPr>
              <a:t>同一个表目录下数据根据</a:t>
            </a:r>
            <a:r>
              <a:rPr lang="en-US" altLang="zh-CN" dirty="0">
                <a:solidFill>
                  <a:srgbClr val="FF0000"/>
                </a:solidFill>
              </a:rPr>
              <a:t>hash</a:t>
            </a:r>
            <a:r>
              <a:rPr lang="zh-CN" altLang="en-US" dirty="0">
                <a:solidFill>
                  <a:srgbClr val="FF0000"/>
                </a:solidFill>
              </a:rPr>
              <a:t>散列之后变成多个文件</a:t>
            </a:r>
            <a:r>
              <a:rPr lang="zh-CN" altLang="en-US" dirty="0"/>
              <a:t>。关于桶表以及分桶操作，后面模块会单独展开详细讲解。</a:t>
            </a:r>
          </a:p>
        </p:txBody>
      </p:sp>
      <p:sp>
        <p:nvSpPr>
          <p:cNvPr id="8" name="标题 7"/>
          <p:cNvSpPr>
            <a:spLocks noGrp="1"/>
          </p:cNvSpPr>
          <p:nvPr>
            <p:ph type="title"/>
          </p:nvPr>
        </p:nvSpPr>
        <p:spPr/>
        <p:txBody>
          <a:bodyPr/>
          <a:lstStyle/>
          <a:p>
            <a:r>
              <a:rPr lang="en-US" altLang="zh-CN" dirty="0"/>
              <a:t>Apache Hive</a:t>
            </a:r>
            <a:r>
              <a:rPr lang="zh-CN" altLang="en-US" dirty="0"/>
              <a:t>数据模型</a:t>
            </a:r>
          </a:p>
        </p:txBody>
      </p:sp>
      <p:sp>
        <p:nvSpPr>
          <p:cNvPr id="9" name="文本占位符 8"/>
          <p:cNvSpPr>
            <a:spLocks noGrp="1"/>
          </p:cNvSpPr>
          <p:nvPr>
            <p:ph type="body" sz="quarter" idx="10"/>
          </p:nvPr>
        </p:nvSpPr>
        <p:spPr/>
        <p:txBody>
          <a:bodyPr/>
          <a:lstStyle/>
          <a:p>
            <a:r>
              <a:rPr lang="en-US" altLang="zh-CN" dirty="0"/>
              <a:t>Buckets </a:t>
            </a:r>
            <a:r>
              <a:rPr lang="zh-CN" altLang="en-US" dirty="0"/>
              <a:t>分桶</a:t>
            </a:r>
          </a:p>
        </p:txBody>
      </p:sp>
      <p:pic>
        <p:nvPicPr>
          <p:cNvPr id="7" name="图片 6"/>
          <p:cNvPicPr/>
          <p:nvPr/>
        </p:nvPicPr>
        <p:blipFill>
          <a:blip r:embed="rId2"/>
          <a:stretch>
            <a:fillRect/>
          </a:stretch>
        </p:blipFill>
        <p:spPr>
          <a:xfrm>
            <a:off x="2363469" y="2990850"/>
            <a:ext cx="7666355" cy="3505200"/>
          </a:xfrm>
          <a:prstGeom prst="rect">
            <a:avLst/>
          </a:prstGeom>
          <a:ln>
            <a:solidFill>
              <a:schemeClr val="accent1"/>
            </a:solidFill>
          </a:ln>
        </p:spPr>
      </p:pic>
    </p:spTree>
    <p:extLst>
      <p:ext uri="{BB962C8B-B14F-4D97-AF65-F5344CB8AC3E}">
        <p14:creationId xmlns:p14="http://schemas.microsoft.com/office/powerpoint/2010/main" val="37981719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chemeClr val="tx1"/>
                </a:solidFill>
              </a:rPr>
              <a:t>Apache Hive</a:t>
            </a:r>
            <a:r>
              <a:rPr lang="zh-CN" altLang="en-US" dirty="0">
                <a:solidFill>
                  <a:schemeClr val="tx1"/>
                </a:solidFill>
              </a:rPr>
              <a:t>概述</a:t>
            </a:r>
            <a:endParaRPr lang="en-US" altLang="zh-CN" dirty="0">
              <a:solidFill>
                <a:schemeClr val="tx1"/>
              </a:solidFill>
            </a:endParaRPr>
          </a:p>
          <a:p>
            <a:r>
              <a:rPr lang="zh-CN" altLang="en-US" dirty="0">
                <a:solidFill>
                  <a:schemeClr val="tx1"/>
                </a:solidFill>
              </a:rPr>
              <a:t>场景设计：如何模拟实现</a:t>
            </a:r>
            <a:r>
              <a:rPr lang="en-US" altLang="zh-CN" dirty="0">
                <a:solidFill>
                  <a:schemeClr val="tx1"/>
                </a:solidFill>
              </a:rPr>
              <a:t>Hive</a:t>
            </a:r>
            <a:r>
              <a:rPr lang="zh-CN" altLang="en-US" dirty="0">
                <a:solidFill>
                  <a:schemeClr val="tx1"/>
                </a:solidFill>
              </a:rPr>
              <a:t>功能</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架构、组件</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数据模型</a:t>
            </a:r>
            <a:endParaRPr lang="en-US" altLang="zh-CN" dirty="0">
              <a:solidFill>
                <a:schemeClr val="tx1"/>
              </a:solidFill>
            </a:endParaRPr>
          </a:p>
          <a:p>
            <a:r>
              <a:rPr lang="en-US" altLang="zh-CN" dirty="0">
                <a:solidFill>
                  <a:srgbClr val="FF0000"/>
                </a:solidFill>
              </a:rPr>
              <a:t>Apache Hive</a:t>
            </a:r>
            <a:r>
              <a:rPr lang="zh-CN" altLang="en-US" dirty="0">
                <a:solidFill>
                  <a:srgbClr val="FF0000"/>
                </a:solidFill>
              </a:rPr>
              <a:t>是要取代</a:t>
            </a:r>
            <a:r>
              <a:rPr lang="en-US" altLang="zh-CN" dirty="0">
                <a:solidFill>
                  <a:srgbClr val="FF0000"/>
                </a:solidFill>
              </a:rPr>
              <a:t>MySQL</a:t>
            </a:r>
            <a:r>
              <a:rPr lang="zh-CN" altLang="en-US" dirty="0">
                <a:solidFill>
                  <a:srgbClr val="FF0000"/>
                </a:solidFill>
              </a:rPr>
              <a:t>吗？</a:t>
            </a:r>
            <a:endParaRPr lang="en-US" altLang="zh-CN" dirty="0">
              <a:solidFill>
                <a:srgbClr val="FF0000"/>
              </a:solidFill>
            </a:endParaRPr>
          </a:p>
        </p:txBody>
      </p:sp>
    </p:spTree>
    <p:extLst>
      <p:ext uri="{BB962C8B-B14F-4D97-AF65-F5344CB8AC3E}">
        <p14:creationId xmlns:p14="http://schemas.microsoft.com/office/powerpoint/2010/main" val="9181251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从数据模型上来看</a:t>
            </a:r>
            <a:r>
              <a:rPr lang="en-US" altLang="zh-CN" dirty="0"/>
              <a:t>Hive</a:t>
            </a:r>
            <a:r>
              <a:rPr lang="zh-CN" altLang="en-US" dirty="0"/>
              <a:t>和</a:t>
            </a:r>
            <a:r>
              <a:rPr lang="en-US" altLang="zh-CN" dirty="0"/>
              <a:t>MySQL</a:t>
            </a:r>
            <a:r>
              <a:rPr lang="zh-CN" altLang="en-US" dirty="0"/>
              <a:t>非常相似，库，表字段之类的，难道</a:t>
            </a:r>
            <a:r>
              <a:rPr lang="en-US" altLang="zh-CN" dirty="0"/>
              <a:t>Hive</a:t>
            </a:r>
            <a:r>
              <a:rPr lang="zh-CN" altLang="en-US" dirty="0"/>
              <a:t>也是数据库？</a:t>
            </a:r>
            <a:endParaRPr lang="en-US" altLang="zh-CN" dirty="0"/>
          </a:p>
          <a:p>
            <a:r>
              <a:rPr lang="en-US" altLang="zh-CN" dirty="0"/>
              <a:t>Hive</a:t>
            </a:r>
            <a:r>
              <a:rPr lang="zh-CN" altLang="en-US" dirty="0"/>
              <a:t>依赖</a:t>
            </a:r>
            <a:r>
              <a:rPr lang="en-US" altLang="zh-CN" dirty="0"/>
              <a:t>Hadoop</a:t>
            </a:r>
            <a:r>
              <a:rPr lang="zh-CN" altLang="en-US" dirty="0"/>
              <a:t>，理论上可以无限存储，难道是大型数据库？取代</a:t>
            </a:r>
            <a:r>
              <a:rPr lang="en-US" altLang="zh-CN" dirty="0"/>
              <a:t>MySQL</a:t>
            </a:r>
            <a:r>
              <a:rPr lang="zh-CN" altLang="en-US" dirty="0"/>
              <a:t>的？</a:t>
            </a:r>
          </a:p>
        </p:txBody>
      </p:sp>
      <p:sp>
        <p:nvSpPr>
          <p:cNvPr id="5" name="标题 4"/>
          <p:cNvSpPr>
            <a:spLocks noGrp="1"/>
          </p:cNvSpPr>
          <p:nvPr>
            <p:ph type="title"/>
          </p:nvPr>
        </p:nvSpPr>
        <p:spPr/>
        <p:txBody>
          <a:bodyPr/>
          <a:lstStyle/>
          <a:p>
            <a:r>
              <a:rPr lang="en-US" altLang="zh-CN" dirty="0"/>
              <a:t>Apache Hive</a:t>
            </a:r>
            <a:r>
              <a:rPr lang="zh-CN" altLang="en-US" dirty="0"/>
              <a:t>是要取代</a:t>
            </a:r>
            <a:r>
              <a:rPr lang="en-US" altLang="zh-CN" dirty="0"/>
              <a:t>MySQL</a:t>
            </a:r>
            <a:r>
              <a:rPr lang="zh-CN" altLang="en-US" dirty="0"/>
              <a:t>吗？</a:t>
            </a:r>
          </a:p>
        </p:txBody>
      </p:sp>
    </p:spTree>
    <p:extLst>
      <p:ext uri="{BB962C8B-B14F-4D97-AF65-F5344CB8AC3E}">
        <p14:creationId xmlns:p14="http://schemas.microsoft.com/office/powerpoint/2010/main" val="26090969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Hive</a:t>
            </a:r>
            <a:r>
              <a:rPr lang="zh-CN" altLang="en-US" dirty="0"/>
              <a:t>虽然具有</a:t>
            </a:r>
            <a:r>
              <a:rPr lang="en-US" altLang="zh-CN" dirty="0"/>
              <a:t>RDBMS</a:t>
            </a:r>
            <a:r>
              <a:rPr lang="zh-CN" altLang="en-US" dirty="0"/>
              <a:t>数据库的外表，包括数据模型、</a:t>
            </a:r>
            <a:r>
              <a:rPr lang="en-US" altLang="zh-CN" dirty="0"/>
              <a:t>SQL</a:t>
            </a:r>
            <a:r>
              <a:rPr lang="zh-CN" altLang="en-US" dirty="0"/>
              <a:t>语法都十分相似，但应用场景却完全不同。</a:t>
            </a:r>
            <a:endParaRPr lang="en-US" altLang="zh-CN" dirty="0"/>
          </a:p>
          <a:p>
            <a:r>
              <a:rPr lang="en-US" altLang="zh-CN" b="1" dirty="0">
                <a:solidFill>
                  <a:srgbClr val="FF0000"/>
                </a:solidFill>
              </a:rPr>
              <a:t>Hive</a:t>
            </a:r>
            <a:r>
              <a:rPr lang="zh-CN" altLang="en-US" b="1" dirty="0">
                <a:solidFill>
                  <a:srgbClr val="FF0000"/>
                </a:solidFill>
              </a:rPr>
              <a:t>只适合用来做海量数据的离线分析。</a:t>
            </a:r>
            <a:r>
              <a:rPr lang="en-US" altLang="zh-CN" b="1" dirty="0">
                <a:solidFill>
                  <a:srgbClr val="FF0000"/>
                </a:solidFill>
              </a:rPr>
              <a:t>Hive</a:t>
            </a:r>
            <a:r>
              <a:rPr lang="zh-CN" altLang="en-US" b="1" dirty="0">
                <a:solidFill>
                  <a:srgbClr val="FF0000"/>
                </a:solidFill>
              </a:rPr>
              <a:t>的定位是数据仓库，面向分析的</a:t>
            </a:r>
            <a:r>
              <a:rPr lang="en-US" altLang="zh-CN" b="1" dirty="0">
                <a:solidFill>
                  <a:srgbClr val="FF0000"/>
                </a:solidFill>
              </a:rPr>
              <a:t>OLAP</a:t>
            </a:r>
            <a:r>
              <a:rPr lang="zh-CN" altLang="en-US" b="1" dirty="0">
                <a:solidFill>
                  <a:srgbClr val="FF0000"/>
                </a:solidFill>
              </a:rPr>
              <a:t>系统。</a:t>
            </a:r>
          </a:p>
          <a:p>
            <a:r>
              <a:rPr lang="zh-CN" altLang="en-US" dirty="0"/>
              <a:t>因此时刻告诉自己，</a:t>
            </a:r>
            <a:r>
              <a:rPr lang="en-US" altLang="zh-CN" sz="2000" b="1" dirty="0">
                <a:solidFill>
                  <a:srgbClr val="FF0000"/>
                </a:solidFill>
              </a:rPr>
              <a:t>Hive</a:t>
            </a:r>
            <a:r>
              <a:rPr lang="zh-CN" altLang="en-US" sz="2000" b="1" dirty="0">
                <a:solidFill>
                  <a:srgbClr val="FF0000"/>
                </a:solidFill>
              </a:rPr>
              <a:t>不是大型数据库，也不是要取代</a:t>
            </a:r>
            <a:r>
              <a:rPr lang="en-US" altLang="zh-CN" sz="2000" b="1" dirty="0">
                <a:solidFill>
                  <a:srgbClr val="FF0000"/>
                </a:solidFill>
              </a:rPr>
              <a:t>MySQL</a:t>
            </a:r>
            <a:r>
              <a:rPr lang="zh-CN" altLang="en-US" sz="2000" b="1" dirty="0">
                <a:solidFill>
                  <a:srgbClr val="FF0000"/>
                </a:solidFill>
              </a:rPr>
              <a:t>承担业务数据处理</a:t>
            </a:r>
            <a:r>
              <a:rPr lang="zh-CN" altLang="en-US" dirty="0"/>
              <a:t>。</a:t>
            </a:r>
          </a:p>
          <a:p>
            <a:endParaRPr lang="zh-CN" altLang="en-US" dirty="0"/>
          </a:p>
        </p:txBody>
      </p:sp>
      <p:sp>
        <p:nvSpPr>
          <p:cNvPr id="4" name="标题 3"/>
          <p:cNvSpPr>
            <a:spLocks noGrp="1"/>
          </p:cNvSpPr>
          <p:nvPr>
            <p:ph type="title"/>
          </p:nvPr>
        </p:nvSpPr>
        <p:spPr/>
        <p:txBody>
          <a:bodyPr/>
          <a:lstStyle/>
          <a:p>
            <a:r>
              <a:rPr lang="en-US" altLang="zh-CN" dirty="0"/>
              <a:t>Apache Hive</a:t>
            </a:r>
            <a:r>
              <a:rPr lang="zh-CN" altLang="en-US" dirty="0"/>
              <a:t>是要取代</a:t>
            </a:r>
            <a:r>
              <a:rPr lang="en-US" altLang="zh-CN" dirty="0"/>
              <a:t>MySQL</a:t>
            </a:r>
            <a:r>
              <a:rPr lang="zh-CN" altLang="en-US" dirty="0"/>
              <a:t>吗？</a:t>
            </a:r>
          </a:p>
        </p:txBody>
      </p:sp>
      <p:sp>
        <p:nvSpPr>
          <p:cNvPr id="5" name="文本占位符 4"/>
          <p:cNvSpPr>
            <a:spLocks noGrp="1"/>
          </p:cNvSpPr>
          <p:nvPr>
            <p:ph type="body" sz="quarter" idx="10"/>
          </p:nvPr>
        </p:nvSpPr>
        <p:spPr/>
        <p:txBody>
          <a:bodyPr/>
          <a:lstStyle/>
          <a:p>
            <a:r>
              <a:rPr lang="en-US" altLang="zh-CN" dirty="0"/>
              <a:t>Hive</a:t>
            </a:r>
            <a:r>
              <a:rPr lang="zh-CN" altLang="en-US" dirty="0"/>
              <a:t>和</a:t>
            </a:r>
            <a:r>
              <a:rPr lang="en-US" altLang="zh-CN" dirty="0"/>
              <a:t>MySQL</a:t>
            </a:r>
            <a:r>
              <a:rPr lang="zh-CN" altLang="en-US" dirty="0"/>
              <a:t>对比</a:t>
            </a:r>
          </a:p>
        </p:txBody>
      </p:sp>
      <p:pic>
        <p:nvPicPr>
          <p:cNvPr id="7" name="图片 6"/>
          <p:cNvPicPr>
            <a:picLocks noChangeAspect="1"/>
          </p:cNvPicPr>
          <p:nvPr/>
        </p:nvPicPr>
        <p:blipFill>
          <a:blip r:embed="rId2"/>
          <a:stretch>
            <a:fillRect/>
          </a:stretch>
        </p:blipFill>
        <p:spPr>
          <a:xfrm>
            <a:off x="3095651" y="3074649"/>
            <a:ext cx="6208655" cy="3411876"/>
          </a:xfrm>
          <a:prstGeom prst="rect">
            <a:avLst/>
          </a:prstGeom>
        </p:spPr>
      </p:pic>
    </p:spTree>
    <p:extLst>
      <p:ext uri="{BB962C8B-B14F-4D97-AF65-F5344CB8AC3E}">
        <p14:creationId xmlns:p14="http://schemas.microsoft.com/office/powerpoint/2010/main" val="2723208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solidFill>
                  <a:schemeClr val="tx1"/>
                </a:solidFill>
              </a:rPr>
              <a:t>Apache Hive</a:t>
            </a:r>
            <a:r>
              <a:rPr lang="zh-CN" altLang="en-US" dirty="0">
                <a:solidFill>
                  <a:schemeClr val="tx1"/>
                </a:solidFill>
              </a:rPr>
              <a:t>安装部署</a:t>
            </a:r>
            <a:endParaRPr lang="en-US" altLang="zh-CN" dirty="0">
              <a:solidFill>
                <a:schemeClr val="tx1"/>
              </a:solidFill>
            </a:endParaRP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03</a:t>
            </a:r>
            <a:endParaRPr kumimoji="1" lang="zh-CN" altLang="en-US" dirty="0"/>
          </a:p>
        </p:txBody>
      </p:sp>
    </p:spTree>
    <p:extLst>
      <p:ext uri="{BB962C8B-B14F-4D97-AF65-F5344CB8AC3E}">
        <p14:creationId xmlns:p14="http://schemas.microsoft.com/office/powerpoint/2010/main" val="34072834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rgbClr val="FF0000"/>
                </a:solidFill>
              </a:rPr>
              <a:t>Apache Hive </a:t>
            </a:r>
            <a:r>
              <a:rPr lang="zh-CN" altLang="en-US" dirty="0">
                <a:solidFill>
                  <a:srgbClr val="FF0000"/>
                </a:solidFill>
              </a:rPr>
              <a:t>元数据</a:t>
            </a:r>
            <a:endParaRPr lang="en-US" altLang="zh-CN" dirty="0">
              <a:solidFill>
                <a:srgbClr val="FF0000"/>
              </a:solidFill>
            </a:endParaRPr>
          </a:p>
          <a:p>
            <a:r>
              <a:rPr lang="en-US" altLang="zh-CN" dirty="0">
                <a:solidFill>
                  <a:schemeClr val="tx1"/>
                </a:solidFill>
              </a:rPr>
              <a:t>metastore</a:t>
            </a:r>
            <a:r>
              <a:rPr lang="zh-CN" altLang="en-US" dirty="0">
                <a:solidFill>
                  <a:schemeClr val="tx1"/>
                </a:solidFill>
              </a:rPr>
              <a:t>三种配置方式</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部署实战</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客户端使用</a:t>
            </a:r>
            <a:endParaRPr lang="en-US" altLang="zh-CN" dirty="0">
              <a:solidFill>
                <a:schemeClr val="tx1"/>
              </a:solidFill>
            </a:endParaRPr>
          </a:p>
        </p:txBody>
      </p:sp>
    </p:spTree>
    <p:extLst>
      <p:ext uri="{BB962C8B-B14F-4D97-AF65-F5344CB8AC3E}">
        <p14:creationId xmlns:p14="http://schemas.microsoft.com/office/powerpoint/2010/main" val="34038161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元数据（</a:t>
            </a:r>
            <a:r>
              <a:rPr lang="en-US" altLang="zh-CN" dirty="0"/>
              <a:t>Metadata</a:t>
            </a:r>
            <a:r>
              <a:rPr lang="zh-CN" altLang="en-US" dirty="0"/>
              <a:t>），又称中介数据、中继数据，为</a:t>
            </a:r>
            <a:r>
              <a:rPr lang="zh-CN" altLang="en-US" b="1" dirty="0">
                <a:solidFill>
                  <a:srgbClr val="FF0000"/>
                </a:solidFill>
              </a:rPr>
              <a:t>描述数据的数据</a:t>
            </a:r>
            <a:r>
              <a:rPr lang="zh-CN" altLang="en-US" dirty="0"/>
              <a:t>（</a:t>
            </a:r>
            <a:r>
              <a:rPr lang="en-US" altLang="zh-CN" dirty="0"/>
              <a:t>data about data</a:t>
            </a:r>
            <a:r>
              <a:rPr lang="zh-CN" altLang="en-US" dirty="0"/>
              <a:t>），主要是描述数据属性（</a:t>
            </a:r>
            <a:r>
              <a:rPr lang="en-US" altLang="zh-CN" dirty="0"/>
              <a:t>property</a:t>
            </a:r>
            <a:r>
              <a:rPr lang="zh-CN" altLang="en-US" dirty="0"/>
              <a:t>）的信息，用来支持如指示存储位置、历史数据、资源查找、文件记录等功能。</a:t>
            </a:r>
          </a:p>
        </p:txBody>
      </p:sp>
      <p:sp>
        <p:nvSpPr>
          <p:cNvPr id="5" name="标题 4"/>
          <p:cNvSpPr>
            <a:spLocks noGrp="1"/>
          </p:cNvSpPr>
          <p:nvPr>
            <p:ph type="title"/>
          </p:nvPr>
        </p:nvSpPr>
        <p:spPr/>
        <p:txBody>
          <a:bodyPr/>
          <a:lstStyle/>
          <a:p>
            <a:r>
              <a:rPr lang="en-US" altLang="zh-CN" dirty="0"/>
              <a:t>Apache Hive </a:t>
            </a:r>
            <a:r>
              <a:rPr lang="zh-CN" altLang="en-US" dirty="0"/>
              <a:t>元数据</a:t>
            </a:r>
          </a:p>
        </p:txBody>
      </p:sp>
      <p:sp>
        <p:nvSpPr>
          <p:cNvPr id="6" name="文本占位符 5"/>
          <p:cNvSpPr>
            <a:spLocks noGrp="1"/>
          </p:cNvSpPr>
          <p:nvPr>
            <p:ph type="body" sz="quarter" idx="10"/>
          </p:nvPr>
        </p:nvSpPr>
        <p:spPr/>
        <p:txBody>
          <a:bodyPr/>
          <a:lstStyle/>
          <a:p>
            <a:r>
              <a:rPr lang="zh-CN" altLang="en-US" dirty="0"/>
              <a:t>什么是元数据</a:t>
            </a:r>
          </a:p>
        </p:txBody>
      </p:sp>
      <p:pic>
        <p:nvPicPr>
          <p:cNvPr id="3074" name="Picture 2" descr="What is Metadata (with examples) - Data termi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651" y="2751032"/>
            <a:ext cx="6953250" cy="371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3045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b="1" dirty="0"/>
              <a:t>Hive Metadata</a:t>
            </a:r>
            <a:r>
              <a:rPr lang="zh-CN" altLang="zh-CN" b="1" dirty="0"/>
              <a:t>即</a:t>
            </a:r>
            <a:r>
              <a:rPr lang="en-US" altLang="zh-CN" b="1" dirty="0"/>
              <a:t>Hive</a:t>
            </a:r>
            <a:r>
              <a:rPr lang="zh-CN" altLang="en-US" b="1" dirty="0"/>
              <a:t>的</a:t>
            </a:r>
            <a:r>
              <a:rPr lang="zh-CN" altLang="zh-CN" b="1" dirty="0"/>
              <a:t>元数据</a:t>
            </a:r>
            <a:r>
              <a:rPr lang="zh-CN" altLang="zh-CN" dirty="0"/>
              <a:t>。</a:t>
            </a:r>
            <a:endParaRPr lang="en-US" altLang="zh-CN" dirty="0"/>
          </a:p>
          <a:p>
            <a:r>
              <a:rPr lang="zh-CN" altLang="zh-CN" dirty="0"/>
              <a:t>包含用</a:t>
            </a:r>
            <a:r>
              <a:rPr lang="en-US" altLang="zh-CN" dirty="0"/>
              <a:t>Hive</a:t>
            </a:r>
            <a:r>
              <a:rPr lang="zh-CN" altLang="zh-CN" dirty="0"/>
              <a:t>创建的</a:t>
            </a:r>
            <a:r>
              <a:rPr lang="en-US" altLang="zh-CN" dirty="0"/>
              <a:t>database</a:t>
            </a:r>
            <a:r>
              <a:rPr lang="zh-CN" altLang="zh-CN" dirty="0"/>
              <a:t>、</a:t>
            </a:r>
            <a:r>
              <a:rPr lang="en-US" altLang="zh-CN" dirty="0"/>
              <a:t>table</a:t>
            </a:r>
            <a:r>
              <a:rPr lang="zh-CN" altLang="zh-CN" dirty="0"/>
              <a:t>、表的位置、类型、属性，字段顺序类型等元信息。</a:t>
            </a:r>
            <a:endParaRPr lang="en-US" altLang="zh-CN" dirty="0"/>
          </a:p>
          <a:p>
            <a:r>
              <a:rPr lang="zh-CN" altLang="zh-CN" dirty="0">
                <a:solidFill>
                  <a:srgbClr val="FF0000"/>
                </a:solidFill>
              </a:rPr>
              <a:t>元数据存储在关系型数据库中</a:t>
            </a:r>
            <a:r>
              <a:rPr lang="zh-CN" altLang="zh-CN" dirty="0"/>
              <a:t>。如</a:t>
            </a:r>
            <a:r>
              <a:rPr lang="en-US" altLang="zh-CN" dirty="0"/>
              <a:t>hive</a:t>
            </a:r>
            <a:r>
              <a:rPr lang="zh-CN" altLang="zh-CN" dirty="0"/>
              <a:t>内置的</a:t>
            </a:r>
            <a:r>
              <a:rPr lang="en-US" altLang="zh-CN" dirty="0"/>
              <a:t>Derby</a:t>
            </a:r>
            <a:r>
              <a:rPr lang="zh-CN" altLang="zh-CN" dirty="0"/>
              <a:t>、或者第三方如</a:t>
            </a:r>
            <a:r>
              <a:rPr lang="en-US" altLang="zh-CN" dirty="0"/>
              <a:t>MySQL</a:t>
            </a:r>
            <a:r>
              <a:rPr lang="zh-CN" altLang="zh-CN" dirty="0"/>
              <a:t>等。</a:t>
            </a:r>
          </a:p>
        </p:txBody>
      </p:sp>
      <p:sp>
        <p:nvSpPr>
          <p:cNvPr id="5" name="标题 4"/>
          <p:cNvSpPr>
            <a:spLocks noGrp="1"/>
          </p:cNvSpPr>
          <p:nvPr>
            <p:ph type="title"/>
          </p:nvPr>
        </p:nvSpPr>
        <p:spPr/>
        <p:txBody>
          <a:bodyPr/>
          <a:lstStyle/>
          <a:p>
            <a:r>
              <a:rPr lang="en-US" altLang="zh-CN" dirty="0"/>
              <a:t>Apache Hive </a:t>
            </a:r>
            <a:r>
              <a:rPr lang="zh-CN" altLang="en-US" dirty="0"/>
              <a:t>元数据</a:t>
            </a:r>
          </a:p>
        </p:txBody>
      </p:sp>
      <p:sp>
        <p:nvSpPr>
          <p:cNvPr id="6" name="文本占位符 5"/>
          <p:cNvSpPr>
            <a:spLocks noGrp="1"/>
          </p:cNvSpPr>
          <p:nvPr>
            <p:ph type="body" sz="quarter" idx="10"/>
          </p:nvPr>
        </p:nvSpPr>
        <p:spPr/>
        <p:txBody>
          <a:bodyPr/>
          <a:lstStyle/>
          <a:p>
            <a:r>
              <a:rPr lang="en-US" altLang="zh-CN" dirty="0"/>
              <a:t>Hive Metadata</a:t>
            </a:r>
            <a:endParaRPr lang="zh-CN" altLang="en-US" dirty="0"/>
          </a:p>
        </p:txBody>
      </p:sp>
      <p:sp>
        <p:nvSpPr>
          <p:cNvPr id="2" name="文本框 1">
            <a:extLst>
              <a:ext uri="{FF2B5EF4-FFF2-40B4-BE49-F238E27FC236}">
                <a16:creationId xmlns:a16="http://schemas.microsoft.com/office/drawing/2014/main" id="{AF4F3DD8-1534-8EA5-C703-65914BC553DA}"/>
              </a:ext>
            </a:extLst>
          </p:cNvPr>
          <p:cNvSpPr txBox="1"/>
          <p:nvPr/>
        </p:nvSpPr>
        <p:spPr>
          <a:xfrm>
            <a:off x="1490472" y="3584448"/>
            <a:ext cx="2162772" cy="276999"/>
          </a:xfrm>
          <a:prstGeom prst="rect">
            <a:avLst/>
          </a:prstGeom>
          <a:noFill/>
        </p:spPr>
        <p:txBody>
          <a:bodyPr wrap="none" rtlCol="0">
            <a:spAutoFit/>
          </a:bodyPr>
          <a:lstStyle/>
          <a:p>
            <a:pPr fontAlgn="auto">
              <a:spcBef>
                <a:spcPts val="0"/>
              </a:spcBef>
              <a:spcAft>
                <a:spcPts val="0"/>
              </a:spcAft>
            </a:pPr>
            <a:r>
              <a:rPr lang="en-US" altLang="zh-CN" sz="1200" dirty="0">
                <a:solidFill>
                  <a:schemeClr val="tx1">
                    <a:lumMod val="65000"/>
                    <a:lumOff val="35000"/>
                  </a:schemeClr>
                </a:solidFill>
                <a:latin typeface="+mn-lt"/>
                <a:ea typeface="+mn-ea"/>
              </a:rPr>
              <a:t>MySQL</a:t>
            </a:r>
            <a:r>
              <a:rPr lang="zh-CN" altLang="en-US" sz="1200" dirty="0">
                <a:solidFill>
                  <a:schemeClr val="tx1">
                    <a:lumMod val="65000"/>
                    <a:lumOff val="35000"/>
                  </a:schemeClr>
                </a:solidFill>
                <a:latin typeface="+mn-lt"/>
                <a:ea typeface="+mn-ea"/>
              </a:rPr>
              <a:t>存储的是元数据！！！</a:t>
            </a:r>
          </a:p>
        </p:txBody>
      </p:sp>
    </p:spTree>
    <p:extLst>
      <p:ext uri="{BB962C8B-B14F-4D97-AF65-F5344CB8AC3E}">
        <p14:creationId xmlns:p14="http://schemas.microsoft.com/office/powerpoint/2010/main" val="2611152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数据仓库</a:t>
            </a:r>
          </a:p>
        </p:txBody>
      </p:sp>
      <p:sp>
        <p:nvSpPr>
          <p:cNvPr id="6" name="文本占位符 5"/>
          <p:cNvSpPr>
            <a:spLocks noGrp="1"/>
          </p:cNvSpPr>
          <p:nvPr>
            <p:ph type="body" sz="quarter" idx="10"/>
          </p:nvPr>
        </p:nvSpPr>
        <p:spPr/>
        <p:txBody>
          <a:bodyPr/>
          <a:lstStyle/>
          <a:p>
            <a:r>
              <a:rPr lang="zh-CN" altLang="en-US" dirty="0"/>
              <a:t>数据仓库为何而来</a:t>
            </a:r>
          </a:p>
        </p:txBody>
      </p:sp>
      <p:sp>
        <p:nvSpPr>
          <p:cNvPr id="7" name="文本占位符 6"/>
          <p:cNvSpPr>
            <a:spLocks noGrp="1"/>
          </p:cNvSpPr>
          <p:nvPr>
            <p:ph type="body" sz="quarter" idx="11"/>
          </p:nvPr>
        </p:nvSpPr>
        <p:spPr/>
        <p:txBody>
          <a:bodyPr/>
          <a:lstStyle/>
          <a:p>
            <a:r>
              <a:rPr lang="zh-CN" altLang="en-US" dirty="0"/>
              <a:t>先下结论：</a:t>
            </a:r>
            <a:r>
              <a:rPr lang="zh-CN" altLang="en-US" dirty="0">
                <a:solidFill>
                  <a:srgbClr val="FF0000"/>
                </a:solidFill>
              </a:rPr>
              <a:t>为了分析数据而来</a:t>
            </a:r>
            <a:r>
              <a:rPr lang="zh-CN" altLang="en-US" dirty="0"/>
              <a:t>，分析结果给企业决策提供支撑。</a:t>
            </a:r>
          </a:p>
          <a:p>
            <a:r>
              <a:rPr lang="zh-CN" altLang="en-US" dirty="0"/>
              <a:t>企业中，信息总是用作两个目的：</a:t>
            </a:r>
            <a:endParaRPr lang="en-US" altLang="zh-CN" dirty="0"/>
          </a:p>
          <a:p>
            <a:r>
              <a:rPr lang="zh-CN" altLang="en-US" i="1" dirty="0"/>
              <a:t>（</a:t>
            </a:r>
            <a:r>
              <a:rPr lang="en-US" altLang="zh-CN" i="1" dirty="0"/>
              <a:t>1</a:t>
            </a:r>
            <a:r>
              <a:rPr lang="zh-CN" altLang="en-US" i="1" dirty="0"/>
              <a:t>）操作型记录的保存</a:t>
            </a:r>
            <a:r>
              <a:rPr lang="zh-CN" altLang="en-US" dirty="0"/>
              <a:t>、（</a:t>
            </a:r>
            <a:r>
              <a:rPr lang="en-US" altLang="zh-CN" dirty="0"/>
              <a:t>2</a:t>
            </a:r>
            <a:r>
              <a:rPr lang="zh-CN" altLang="en-US" dirty="0"/>
              <a:t>）</a:t>
            </a:r>
            <a:r>
              <a:rPr lang="zh-CN" altLang="en-US" i="1" dirty="0"/>
              <a:t>分析型决策的制定</a:t>
            </a:r>
            <a:r>
              <a:rPr lang="zh-CN" altLang="en-US" dirty="0"/>
              <a:t>。</a:t>
            </a:r>
            <a:endParaRPr lang="en-US" altLang="zh-CN" dirty="0"/>
          </a:p>
          <a:p>
            <a:r>
              <a:rPr lang="zh-CN" altLang="en-US" dirty="0"/>
              <a:t>下面以中国人寿保险公司（</a:t>
            </a:r>
            <a:r>
              <a:rPr lang="en-US" altLang="zh-CN" dirty="0"/>
              <a:t>chinalife</a:t>
            </a:r>
            <a:r>
              <a:rPr lang="zh-CN" altLang="en-US" dirty="0"/>
              <a:t>）发展为例，阐述数据仓库为何而来？</a:t>
            </a:r>
          </a:p>
          <a:p>
            <a:endParaRPr lang="zh-CN" altLang="en-US" dirty="0"/>
          </a:p>
        </p:txBody>
      </p:sp>
    </p:spTree>
    <p:extLst>
      <p:ext uri="{BB962C8B-B14F-4D97-AF65-F5344CB8AC3E}">
        <p14:creationId xmlns:p14="http://schemas.microsoft.com/office/powerpoint/2010/main" val="40464104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Metastore</a:t>
            </a:r>
            <a:r>
              <a:rPr lang="zh-CN" altLang="en-US" dirty="0"/>
              <a:t>即</a:t>
            </a:r>
            <a:r>
              <a:rPr lang="zh-CN" altLang="en-US" b="1" dirty="0">
                <a:solidFill>
                  <a:srgbClr val="FF0000"/>
                </a:solidFill>
              </a:rPr>
              <a:t>元数据服务</a:t>
            </a:r>
            <a:r>
              <a:rPr lang="zh-CN" altLang="en-US" dirty="0"/>
              <a:t>。</a:t>
            </a:r>
            <a:r>
              <a:rPr lang="en-US" altLang="zh-CN" dirty="0"/>
              <a:t>Metastore</a:t>
            </a:r>
            <a:r>
              <a:rPr lang="zh-CN" altLang="en-US" dirty="0"/>
              <a:t>服务的作用是</a:t>
            </a:r>
            <a:r>
              <a:rPr lang="zh-CN" altLang="en-US" dirty="0">
                <a:solidFill>
                  <a:srgbClr val="FF0000"/>
                </a:solidFill>
              </a:rPr>
              <a:t>管理</a:t>
            </a:r>
            <a:r>
              <a:rPr lang="en-US" altLang="zh-CN" dirty="0">
                <a:solidFill>
                  <a:srgbClr val="FF0000"/>
                </a:solidFill>
              </a:rPr>
              <a:t>metadata</a:t>
            </a:r>
            <a:r>
              <a:rPr lang="zh-CN" altLang="en-US" dirty="0">
                <a:solidFill>
                  <a:srgbClr val="FF0000"/>
                </a:solidFill>
              </a:rPr>
              <a:t>元数据</a:t>
            </a:r>
            <a:r>
              <a:rPr lang="zh-CN" altLang="en-US" dirty="0"/>
              <a:t>，对外暴露服务地址，让各种客户端通过连接</a:t>
            </a:r>
            <a:r>
              <a:rPr lang="en-US" altLang="zh-CN" dirty="0"/>
              <a:t>metastore</a:t>
            </a:r>
            <a:r>
              <a:rPr lang="zh-CN" altLang="en-US" dirty="0"/>
              <a:t>服务，由</a:t>
            </a:r>
            <a:r>
              <a:rPr lang="en-US" altLang="zh-CN" dirty="0"/>
              <a:t>metastore</a:t>
            </a:r>
            <a:r>
              <a:rPr lang="zh-CN" altLang="en-US" dirty="0"/>
              <a:t>再去连接</a:t>
            </a:r>
            <a:r>
              <a:rPr lang="en-US" altLang="zh-CN" dirty="0"/>
              <a:t>MySQL</a:t>
            </a:r>
            <a:r>
              <a:rPr lang="zh-CN" altLang="en-US" dirty="0"/>
              <a:t>数据库来存取元数据。（确保安全）</a:t>
            </a:r>
          </a:p>
          <a:p>
            <a:r>
              <a:rPr lang="zh-CN" altLang="en-US" dirty="0"/>
              <a:t>有了</a:t>
            </a:r>
            <a:r>
              <a:rPr lang="en-US" altLang="zh-CN" dirty="0"/>
              <a:t>metastore</a:t>
            </a:r>
            <a:r>
              <a:rPr lang="zh-CN" altLang="en-US" dirty="0"/>
              <a:t>服务，就可以有多个客户端同时连接，而且这些客户端不需要知道</a:t>
            </a:r>
            <a:r>
              <a:rPr lang="en-US" altLang="zh-CN" dirty="0"/>
              <a:t>MySQL</a:t>
            </a:r>
            <a:r>
              <a:rPr lang="zh-CN" altLang="en-US" dirty="0"/>
              <a:t>数据库的用户名和密码，只需要连接</a:t>
            </a:r>
            <a:r>
              <a:rPr lang="en-US" altLang="zh-CN" dirty="0"/>
              <a:t>metastore </a:t>
            </a:r>
            <a:r>
              <a:rPr lang="zh-CN" altLang="en-US" dirty="0"/>
              <a:t>服务即可。某种程度上也保证了</a:t>
            </a:r>
            <a:r>
              <a:rPr lang="en-US" altLang="zh-CN" dirty="0"/>
              <a:t>hive</a:t>
            </a:r>
            <a:r>
              <a:rPr lang="zh-CN" altLang="en-US" dirty="0"/>
              <a:t>元数据的安全。</a:t>
            </a:r>
          </a:p>
        </p:txBody>
      </p:sp>
      <p:sp>
        <p:nvSpPr>
          <p:cNvPr id="5" name="标题 4"/>
          <p:cNvSpPr>
            <a:spLocks noGrp="1"/>
          </p:cNvSpPr>
          <p:nvPr>
            <p:ph type="title"/>
          </p:nvPr>
        </p:nvSpPr>
        <p:spPr/>
        <p:txBody>
          <a:bodyPr/>
          <a:lstStyle/>
          <a:p>
            <a:r>
              <a:rPr lang="en-US" altLang="zh-CN" dirty="0"/>
              <a:t>Apache Hive </a:t>
            </a:r>
            <a:r>
              <a:rPr lang="zh-CN" altLang="en-US" dirty="0"/>
              <a:t>元数据</a:t>
            </a:r>
          </a:p>
        </p:txBody>
      </p:sp>
      <p:sp>
        <p:nvSpPr>
          <p:cNvPr id="6" name="文本占位符 5"/>
          <p:cNvSpPr>
            <a:spLocks noGrp="1"/>
          </p:cNvSpPr>
          <p:nvPr>
            <p:ph type="body" sz="quarter" idx="10"/>
          </p:nvPr>
        </p:nvSpPr>
        <p:spPr/>
        <p:txBody>
          <a:bodyPr/>
          <a:lstStyle/>
          <a:p>
            <a:r>
              <a:rPr lang="en-US" altLang="zh-CN" dirty="0"/>
              <a:t>Hive Metastore</a:t>
            </a:r>
            <a:endParaRPr lang="zh-CN" altLang="en-US" dirty="0"/>
          </a:p>
        </p:txBody>
      </p:sp>
      <p:pic>
        <p:nvPicPr>
          <p:cNvPr id="2" name="图片 1"/>
          <p:cNvPicPr>
            <a:picLocks noChangeAspect="1"/>
          </p:cNvPicPr>
          <p:nvPr/>
        </p:nvPicPr>
        <p:blipFill>
          <a:blip r:embed="rId2"/>
          <a:stretch>
            <a:fillRect/>
          </a:stretch>
        </p:blipFill>
        <p:spPr>
          <a:xfrm>
            <a:off x="3551809" y="3514601"/>
            <a:ext cx="5067739" cy="2857748"/>
          </a:xfrm>
          <a:prstGeom prst="rect">
            <a:avLst/>
          </a:prstGeom>
        </p:spPr>
      </p:pic>
    </p:spTree>
    <p:extLst>
      <p:ext uri="{BB962C8B-B14F-4D97-AF65-F5344CB8AC3E}">
        <p14:creationId xmlns:p14="http://schemas.microsoft.com/office/powerpoint/2010/main" val="1600159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chemeClr val="tx1"/>
                </a:solidFill>
              </a:rPr>
              <a:t>Apache Hive </a:t>
            </a:r>
            <a:r>
              <a:rPr lang="zh-CN" altLang="en-US" dirty="0">
                <a:solidFill>
                  <a:schemeClr val="tx1"/>
                </a:solidFill>
              </a:rPr>
              <a:t>元数据</a:t>
            </a:r>
            <a:endParaRPr lang="en-US" altLang="zh-CN" dirty="0">
              <a:solidFill>
                <a:schemeClr val="tx1"/>
              </a:solidFill>
            </a:endParaRPr>
          </a:p>
          <a:p>
            <a:r>
              <a:rPr lang="en-US" altLang="zh-CN" dirty="0">
                <a:solidFill>
                  <a:srgbClr val="FF0000"/>
                </a:solidFill>
              </a:rPr>
              <a:t>metastore</a:t>
            </a:r>
            <a:r>
              <a:rPr lang="zh-CN" altLang="en-US" dirty="0">
                <a:solidFill>
                  <a:srgbClr val="FF0000"/>
                </a:solidFill>
              </a:rPr>
              <a:t>三种配置方式</a:t>
            </a:r>
            <a:endParaRPr lang="en-US" altLang="zh-CN" dirty="0">
              <a:solidFill>
                <a:srgbClr val="FF0000"/>
              </a:solidFill>
            </a:endParaRPr>
          </a:p>
          <a:p>
            <a:r>
              <a:rPr lang="en-US" altLang="zh-CN" dirty="0">
                <a:solidFill>
                  <a:schemeClr val="tx1"/>
                </a:solidFill>
              </a:rPr>
              <a:t>Apache Hive</a:t>
            </a:r>
            <a:r>
              <a:rPr lang="zh-CN" altLang="en-US" dirty="0">
                <a:solidFill>
                  <a:schemeClr val="tx1"/>
                </a:solidFill>
              </a:rPr>
              <a:t>部署实战</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客户端使用</a:t>
            </a:r>
            <a:endParaRPr lang="en-US" altLang="zh-CN" dirty="0">
              <a:solidFill>
                <a:schemeClr val="tx1"/>
              </a:solidFill>
            </a:endParaRPr>
          </a:p>
        </p:txBody>
      </p:sp>
    </p:spTree>
    <p:extLst>
      <p:ext uri="{BB962C8B-B14F-4D97-AF65-F5344CB8AC3E}">
        <p14:creationId xmlns:p14="http://schemas.microsoft.com/office/powerpoint/2010/main" val="24991959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metastore</a:t>
            </a:r>
            <a:r>
              <a:rPr lang="zh-CN" altLang="en-US" dirty="0"/>
              <a:t>服务配置有</a:t>
            </a:r>
            <a:r>
              <a:rPr lang="en-US" altLang="zh-CN" dirty="0"/>
              <a:t>3</a:t>
            </a:r>
            <a:r>
              <a:rPr lang="zh-CN" altLang="en-US" dirty="0"/>
              <a:t>种模式：</a:t>
            </a:r>
            <a:r>
              <a:rPr lang="zh-CN" altLang="en-US" b="1" dirty="0">
                <a:solidFill>
                  <a:srgbClr val="FF0000"/>
                </a:solidFill>
              </a:rPr>
              <a:t>内嵌模式</a:t>
            </a:r>
            <a:r>
              <a:rPr lang="zh-CN" altLang="en-US" dirty="0"/>
              <a:t>、</a:t>
            </a:r>
            <a:r>
              <a:rPr lang="zh-CN" altLang="en-US" b="1" dirty="0">
                <a:solidFill>
                  <a:srgbClr val="FF0000"/>
                </a:solidFill>
              </a:rPr>
              <a:t>本地模式</a:t>
            </a:r>
            <a:r>
              <a:rPr lang="zh-CN" altLang="en-US" dirty="0"/>
              <a:t>、</a:t>
            </a:r>
            <a:r>
              <a:rPr lang="zh-CN" altLang="en-US" b="1" dirty="0">
                <a:solidFill>
                  <a:srgbClr val="FF0000"/>
                </a:solidFill>
              </a:rPr>
              <a:t>远程模式</a:t>
            </a:r>
            <a:r>
              <a:rPr lang="zh-CN" altLang="en-US" dirty="0"/>
              <a:t>。</a:t>
            </a:r>
            <a:endParaRPr lang="en-US" altLang="zh-CN" dirty="0"/>
          </a:p>
          <a:p>
            <a:r>
              <a:rPr lang="zh-CN" altLang="en-US" dirty="0"/>
              <a:t>区分</a:t>
            </a:r>
            <a:r>
              <a:rPr lang="en-US" altLang="zh-CN" dirty="0"/>
              <a:t>3</a:t>
            </a:r>
            <a:r>
              <a:rPr lang="zh-CN" altLang="en-US" dirty="0"/>
              <a:t>种配置方式的关键是弄清楚两个问题：</a:t>
            </a:r>
          </a:p>
          <a:p>
            <a:pPr marL="0" indent="0">
              <a:buNone/>
            </a:pPr>
            <a:r>
              <a:rPr lang="en-US" altLang="zh-CN" dirty="0"/>
              <a:t>Metastore</a:t>
            </a:r>
            <a:r>
              <a:rPr lang="zh-CN" altLang="en-US" dirty="0"/>
              <a:t>服务是否需要单独配置、单独启动？</a:t>
            </a:r>
            <a:endParaRPr lang="en-US" altLang="zh-CN" dirty="0"/>
          </a:p>
          <a:p>
            <a:pPr marL="0" indent="0">
              <a:buNone/>
            </a:pPr>
            <a:r>
              <a:rPr lang="en-US" altLang="zh-CN" dirty="0"/>
              <a:t>Metadata</a:t>
            </a:r>
            <a:r>
              <a:rPr lang="zh-CN" altLang="en-US" dirty="0"/>
              <a:t>是存储在内置的</a:t>
            </a:r>
            <a:r>
              <a:rPr lang="en-US" altLang="zh-CN" dirty="0"/>
              <a:t>derby</a:t>
            </a:r>
            <a:r>
              <a:rPr lang="zh-CN" altLang="en-US" dirty="0"/>
              <a:t>中，还是第三方</a:t>
            </a:r>
            <a:r>
              <a:rPr lang="en-US" altLang="zh-CN" dirty="0"/>
              <a:t>RDBMS,</a:t>
            </a:r>
            <a:r>
              <a:rPr lang="zh-CN" altLang="en-US" dirty="0"/>
              <a:t>比如</a:t>
            </a:r>
            <a:r>
              <a:rPr lang="en-US" altLang="zh-CN" dirty="0"/>
              <a:t>MySQL</a:t>
            </a:r>
            <a:r>
              <a:rPr lang="zh-CN" altLang="en-US" dirty="0"/>
              <a:t>。</a:t>
            </a:r>
            <a:endParaRPr lang="en-US" altLang="zh-CN" dirty="0"/>
          </a:p>
          <a:p>
            <a:r>
              <a:rPr lang="zh-CN" altLang="zh-CN" dirty="0">
                <a:solidFill>
                  <a:srgbClr val="FF0000"/>
                </a:solidFill>
              </a:rPr>
              <a:t>本系列课程中使用企业推荐模式</a:t>
            </a:r>
            <a:r>
              <a:rPr lang="en-US" altLang="zh-CN" dirty="0">
                <a:solidFill>
                  <a:srgbClr val="FF0000"/>
                </a:solidFill>
              </a:rPr>
              <a:t>--</a:t>
            </a:r>
            <a:r>
              <a:rPr lang="zh-CN" altLang="zh-CN" dirty="0">
                <a:solidFill>
                  <a:srgbClr val="FF0000"/>
                </a:solidFill>
              </a:rPr>
              <a:t>远程模式部署</a:t>
            </a:r>
            <a:r>
              <a:rPr lang="zh-CN" altLang="zh-CN" dirty="0"/>
              <a:t>。</a:t>
            </a:r>
          </a:p>
          <a:p>
            <a:pPr marL="0" indent="0">
              <a:buNone/>
            </a:pPr>
            <a:endParaRPr lang="zh-CN" altLang="en-US" dirty="0"/>
          </a:p>
          <a:p>
            <a:endParaRPr lang="zh-CN" altLang="en-US" dirty="0"/>
          </a:p>
        </p:txBody>
      </p:sp>
      <p:sp>
        <p:nvSpPr>
          <p:cNvPr id="5" name="标题 4"/>
          <p:cNvSpPr>
            <a:spLocks noGrp="1"/>
          </p:cNvSpPr>
          <p:nvPr>
            <p:ph type="title"/>
          </p:nvPr>
        </p:nvSpPr>
        <p:spPr/>
        <p:txBody>
          <a:bodyPr/>
          <a:lstStyle/>
          <a:p>
            <a:r>
              <a:rPr lang="en-US" altLang="zh-CN" dirty="0"/>
              <a:t>Metastore</a:t>
            </a:r>
            <a:r>
              <a:rPr lang="zh-CN" altLang="en-US" dirty="0"/>
              <a:t>配置方式</a:t>
            </a:r>
          </a:p>
        </p:txBody>
      </p:sp>
      <p:sp>
        <p:nvSpPr>
          <p:cNvPr id="6" name="文本占位符 5"/>
          <p:cNvSpPr>
            <a:spLocks noGrp="1"/>
          </p:cNvSpPr>
          <p:nvPr>
            <p:ph type="body" sz="quarter" idx="10"/>
          </p:nvPr>
        </p:nvSpPr>
        <p:spPr/>
        <p:txBody>
          <a:bodyPr/>
          <a:lstStyle/>
          <a:p>
            <a:r>
              <a:rPr lang="zh-CN" altLang="en-US" dirty="0"/>
              <a:t>概述</a:t>
            </a:r>
          </a:p>
        </p:txBody>
      </p:sp>
      <p:pic>
        <p:nvPicPr>
          <p:cNvPr id="9" name="图片 8"/>
          <p:cNvPicPr>
            <a:picLocks noChangeAspect="1"/>
          </p:cNvPicPr>
          <p:nvPr/>
        </p:nvPicPr>
        <p:blipFill>
          <a:blip r:embed="rId2"/>
          <a:stretch>
            <a:fillRect/>
          </a:stretch>
        </p:blipFill>
        <p:spPr>
          <a:xfrm>
            <a:off x="2343816" y="4076384"/>
            <a:ext cx="7483725" cy="1789324"/>
          </a:xfrm>
          <a:prstGeom prst="rect">
            <a:avLst/>
          </a:prstGeom>
        </p:spPr>
      </p:pic>
      <p:grpSp>
        <p:nvGrpSpPr>
          <p:cNvPr id="4" name="组合 3">
            <a:extLst>
              <a:ext uri="{FF2B5EF4-FFF2-40B4-BE49-F238E27FC236}">
                <a16:creationId xmlns:a16="http://schemas.microsoft.com/office/drawing/2014/main" id="{719D7DA0-FE15-BF63-C0A4-445DE5790EC1}"/>
              </a:ext>
            </a:extLst>
          </p:cNvPr>
          <p:cNvGrpSpPr/>
          <p:nvPr/>
        </p:nvGrpSpPr>
        <p:grpSpPr>
          <a:xfrm>
            <a:off x="8741592" y="3108888"/>
            <a:ext cx="441720" cy="1158120"/>
            <a:chOff x="8741592" y="3108888"/>
            <a:chExt cx="441720" cy="115812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1C1C48A9-03DD-FD7B-FA54-FF9B2419F360}"/>
                    </a:ext>
                  </a:extLst>
                </p14:cNvPr>
                <p14:cNvContentPartPr/>
                <p14:nvPr/>
              </p14:nvContentPartPr>
              <p14:xfrm>
                <a:off x="8933112" y="3108888"/>
                <a:ext cx="73800" cy="988560"/>
              </p14:xfrm>
            </p:contentPart>
          </mc:Choice>
          <mc:Fallback xmlns="">
            <p:pic>
              <p:nvPicPr>
                <p:cNvPr id="2" name="墨迹 1">
                  <a:extLst>
                    <a:ext uri="{FF2B5EF4-FFF2-40B4-BE49-F238E27FC236}">
                      <a16:creationId xmlns:a16="http://schemas.microsoft.com/office/drawing/2014/main" id="{1C1C48A9-03DD-FD7B-FA54-FF9B2419F360}"/>
                    </a:ext>
                  </a:extLst>
                </p:cNvPr>
                <p:cNvPicPr/>
                <p:nvPr/>
              </p:nvPicPr>
              <p:blipFill>
                <a:blip r:embed="rId4"/>
                <a:stretch>
                  <a:fillRect/>
                </a:stretch>
              </p:blipFill>
              <p:spPr>
                <a:xfrm>
                  <a:off x="8924472" y="3100248"/>
                  <a:ext cx="91440" cy="1006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F9A912BB-E0AE-446F-492C-3E12A409D339}"/>
                    </a:ext>
                  </a:extLst>
                </p14:cNvPr>
                <p14:cNvContentPartPr/>
                <p14:nvPr/>
              </p14:nvContentPartPr>
              <p14:xfrm>
                <a:off x="8741592" y="3895128"/>
                <a:ext cx="441720" cy="371880"/>
              </p14:xfrm>
            </p:contentPart>
          </mc:Choice>
          <mc:Fallback xmlns="">
            <p:pic>
              <p:nvPicPr>
                <p:cNvPr id="3" name="墨迹 2">
                  <a:extLst>
                    <a:ext uri="{FF2B5EF4-FFF2-40B4-BE49-F238E27FC236}">
                      <a16:creationId xmlns:a16="http://schemas.microsoft.com/office/drawing/2014/main" id="{F9A912BB-E0AE-446F-492C-3E12A409D339}"/>
                    </a:ext>
                  </a:extLst>
                </p:cNvPr>
                <p:cNvPicPr/>
                <p:nvPr/>
              </p:nvPicPr>
              <p:blipFill>
                <a:blip r:embed="rId6"/>
                <a:stretch>
                  <a:fillRect/>
                </a:stretch>
              </p:blipFill>
              <p:spPr>
                <a:xfrm>
                  <a:off x="8732592" y="3886488"/>
                  <a:ext cx="459360" cy="389520"/>
                </a:xfrm>
                <a:prstGeom prst="rect">
                  <a:avLst/>
                </a:prstGeom>
              </p:spPr>
            </p:pic>
          </mc:Fallback>
        </mc:AlternateContent>
      </p:grpSp>
    </p:spTree>
    <p:extLst>
      <p:ext uri="{BB962C8B-B14F-4D97-AF65-F5344CB8AC3E}">
        <p14:creationId xmlns:p14="http://schemas.microsoft.com/office/powerpoint/2010/main" val="41772095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b="1" dirty="0">
                <a:solidFill>
                  <a:srgbClr val="FF0000"/>
                </a:solidFill>
              </a:rPr>
              <a:t>内嵌模式</a:t>
            </a:r>
            <a:r>
              <a:rPr lang="zh-CN" altLang="en-US" dirty="0"/>
              <a:t>（</a:t>
            </a:r>
            <a:r>
              <a:rPr lang="en-US" altLang="zh-CN" dirty="0"/>
              <a:t>Embedded Metastore</a:t>
            </a:r>
            <a:r>
              <a:rPr lang="zh-CN" altLang="en-US" dirty="0"/>
              <a:t>）是</a:t>
            </a:r>
            <a:r>
              <a:rPr lang="en-US" altLang="zh-CN" dirty="0"/>
              <a:t>metastore</a:t>
            </a:r>
            <a:r>
              <a:rPr lang="zh-CN" altLang="en-US" dirty="0"/>
              <a:t>默认部署模式。</a:t>
            </a:r>
            <a:endParaRPr lang="en-US" altLang="zh-CN" dirty="0"/>
          </a:p>
          <a:p>
            <a:r>
              <a:rPr lang="zh-CN" altLang="en-US" dirty="0"/>
              <a:t>此种模式下，元数据存储在</a:t>
            </a:r>
            <a:r>
              <a:rPr lang="zh-CN" altLang="en-US" dirty="0">
                <a:solidFill>
                  <a:srgbClr val="FF0000"/>
                </a:solidFill>
              </a:rPr>
              <a:t>内置的</a:t>
            </a:r>
            <a:r>
              <a:rPr lang="en-US" altLang="zh-CN" dirty="0">
                <a:solidFill>
                  <a:srgbClr val="FF0000"/>
                </a:solidFill>
              </a:rPr>
              <a:t>Derby</a:t>
            </a:r>
            <a:r>
              <a:rPr lang="zh-CN" altLang="en-US" dirty="0">
                <a:solidFill>
                  <a:srgbClr val="FF0000"/>
                </a:solidFill>
              </a:rPr>
              <a:t>数据库</a:t>
            </a:r>
            <a:r>
              <a:rPr lang="zh-CN" altLang="en-US" dirty="0"/>
              <a:t>，并且</a:t>
            </a:r>
            <a:r>
              <a:rPr lang="en-US" altLang="zh-CN" dirty="0"/>
              <a:t>Derby</a:t>
            </a:r>
            <a:r>
              <a:rPr lang="zh-CN" altLang="en-US" dirty="0"/>
              <a:t>数据库和</a:t>
            </a:r>
            <a:r>
              <a:rPr lang="en-US" altLang="zh-CN" dirty="0"/>
              <a:t>metastore</a:t>
            </a:r>
            <a:r>
              <a:rPr lang="zh-CN" altLang="en-US" dirty="0"/>
              <a:t>服务都嵌入在主</a:t>
            </a:r>
            <a:r>
              <a:rPr lang="en-US" altLang="zh-CN" dirty="0"/>
              <a:t>HiveServer</a:t>
            </a:r>
            <a:r>
              <a:rPr lang="zh-CN" altLang="en-US" dirty="0"/>
              <a:t>进程中，当启动</a:t>
            </a:r>
            <a:r>
              <a:rPr lang="en-US" altLang="zh-CN" dirty="0"/>
              <a:t>HiveServer</a:t>
            </a:r>
            <a:r>
              <a:rPr lang="zh-CN" altLang="en-US" dirty="0"/>
              <a:t>进程时，</a:t>
            </a:r>
            <a:r>
              <a:rPr lang="en-US" altLang="zh-CN" dirty="0"/>
              <a:t>Derby</a:t>
            </a:r>
            <a:r>
              <a:rPr lang="zh-CN" altLang="en-US" dirty="0"/>
              <a:t>和</a:t>
            </a:r>
            <a:r>
              <a:rPr lang="en-US" altLang="zh-CN" dirty="0"/>
              <a:t>metastore</a:t>
            </a:r>
            <a:r>
              <a:rPr lang="zh-CN" altLang="en-US" dirty="0"/>
              <a:t>都会启动。</a:t>
            </a:r>
            <a:r>
              <a:rPr lang="zh-CN" altLang="en-US" dirty="0">
                <a:solidFill>
                  <a:srgbClr val="FF0000"/>
                </a:solidFill>
              </a:rPr>
              <a:t>不需要额外起</a:t>
            </a:r>
            <a:r>
              <a:rPr lang="en-US" altLang="zh-CN" dirty="0">
                <a:solidFill>
                  <a:srgbClr val="FF0000"/>
                </a:solidFill>
              </a:rPr>
              <a:t>Metastore</a:t>
            </a:r>
            <a:r>
              <a:rPr lang="zh-CN" altLang="en-US" dirty="0">
                <a:solidFill>
                  <a:srgbClr val="FF0000"/>
                </a:solidFill>
              </a:rPr>
              <a:t>服务</a:t>
            </a:r>
            <a:r>
              <a:rPr lang="zh-CN" altLang="en-US" dirty="0"/>
              <a:t>。</a:t>
            </a:r>
          </a:p>
          <a:p>
            <a:r>
              <a:rPr lang="zh-CN" altLang="en-US" dirty="0"/>
              <a:t>但是一次只能支持一个活动用户，适用于测试体验，不适用于生产环境。</a:t>
            </a:r>
          </a:p>
          <a:p>
            <a:endParaRPr lang="zh-CN" altLang="en-US" dirty="0"/>
          </a:p>
        </p:txBody>
      </p:sp>
      <p:sp>
        <p:nvSpPr>
          <p:cNvPr id="5" name="标题 4"/>
          <p:cNvSpPr>
            <a:spLocks noGrp="1"/>
          </p:cNvSpPr>
          <p:nvPr>
            <p:ph type="title"/>
          </p:nvPr>
        </p:nvSpPr>
        <p:spPr/>
        <p:txBody>
          <a:bodyPr/>
          <a:lstStyle/>
          <a:p>
            <a:r>
              <a:rPr lang="en-US" altLang="zh-CN" dirty="0"/>
              <a:t>Metastore</a:t>
            </a:r>
            <a:r>
              <a:rPr lang="zh-CN" altLang="en-US" dirty="0"/>
              <a:t>配置方式</a:t>
            </a:r>
          </a:p>
        </p:txBody>
      </p:sp>
      <p:sp>
        <p:nvSpPr>
          <p:cNvPr id="6" name="文本占位符 5"/>
          <p:cNvSpPr>
            <a:spLocks noGrp="1"/>
          </p:cNvSpPr>
          <p:nvPr>
            <p:ph type="body" sz="quarter" idx="10"/>
          </p:nvPr>
        </p:nvSpPr>
        <p:spPr/>
        <p:txBody>
          <a:bodyPr/>
          <a:lstStyle/>
          <a:p>
            <a:r>
              <a:rPr lang="zh-CN" altLang="en-US" dirty="0"/>
              <a:t>内嵌模式</a:t>
            </a:r>
          </a:p>
        </p:txBody>
      </p:sp>
      <p:pic>
        <p:nvPicPr>
          <p:cNvPr id="9" name="图片 8"/>
          <p:cNvPicPr>
            <a:picLocks noChangeAspect="1"/>
          </p:cNvPicPr>
          <p:nvPr/>
        </p:nvPicPr>
        <p:blipFill>
          <a:blip r:embed="rId2"/>
          <a:stretch>
            <a:fillRect/>
          </a:stretch>
        </p:blipFill>
        <p:spPr>
          <a:xfrm>
            <a:off x="1883697" y="3343131"/>
            <a:ext cx="8024555" cy="3314987"/>
          </a:xfrm>
          <a:prstGeom prst="rect">
            <a:avLst/>
          </a:prstGeom>
        </p:spPr>
      </p:pic>
    </p:spTree>
    <p:extLst>
      <p:ext uri="{BB962C8B-B14F-4D97-AF65-F5344CB8AC3E}">
        <p14:creationId xmlns:p14="http://schemas.microsoft.com/office/powerpoint/2010/main" val="35479303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b="1" dirty="0">
                <a:solidFill>
                  <a:srgbClr val="FF0000"/>
                </a:solidFill>
              </a:rPr>
              <a:t>本地模式</a:t>
            </a:r>
            <a:r>
              <a:rPr lang="zh-CN" altLang="en-US" dirty="0"/>
              <a:t>（</a:t>
            </a:r>
            <a:r>
              <a:rPr lang="en-US" altLang="zh-CN" dirty="0"/>
              <a:t>Local Metastore</a:t>
            </a:r>
            <a:r>
              <a:rPr lang="zh-CN" altLang="en-US" dirty="0"/>
              <a:t>）下，</a:t>
            </a:r>
            <a:r>
              <a:rPr lang="en-US" altLang="zh-CN" dirty="0">
                <a:solidFill>
                  <a:srgbClr val="FF0000"/>
                </a:solidFill>
              </a:rPr>
              <a:t>Metastore</a:t>
            </a:r>
            <a:r>
              <a:rPr lang="zh-CN" altLang="en-US" dirty="0">
                <a:solidFill>
                  <a:srgbClr val="FF0000"/>
                </a:solidFill>
              </a:rPr>
              <a:t>服务与主</a:t>
            </a:r>
            <a:r>
              <a:rPr lang="en-US" altLang="zh-CN" dirty="0">
                <a:solidFill>
                  <a:srgbClr val="FF0000"/>
                </a:solidFill>
              </a:rPr>
              <a:t>HiveServer</a:t>
            </a:r>
            <a:r>
              <a:rPr lang="zh-CN" altLang="en-US" dirty="0">
                <a:solidFill>
                  <a:srgbClr val="FF0000"/>
                </a:solidFill>
              </a:rPr>
              <a:t>进程在同一进程中运行</a:t>
            </a:r>
            <a:r>
              <a:rPr lang="zh-CN" altLang="en-US" dirty="0"/>
              <a:t>，但是存储元数据的数据库在单独的进程中运行，并且可以在单独的主机上。</a:t>
            </a:r>
            <a:r>
              <a:rPr lang="en-US" altLang="zh-CN" dirty="0"/>
              <a:t>metastore</a:t>
            </a:r>
            <a:r>
              <a:rPr lang="zh-CN" altLang="en-US" dirty="0"/>
              <a:t>服务将通过</a:t>
            </a:r>
            <a:r>
              <a:rPr lang="en-US" altLang="zh-CN" dirty="0"/>
              <a:t>JDBC</a:t>
            </a:r>
            <a:r>
              <a:rPr lang="zh-CN" altLang="en-US" dirty="0"/>
              <a:t>与</a:t>
            </a:r>
            <a:r>
              <a:rPr lang="en-US" altLang="zh-CN" dirty="0"/>
              <a:t>metastore</a:t>
            </a:r>
            <a:r>
              <a:rPr lang="zh-CN" altLang="en-US" dirty="0"/>
              <a:t>数据库进行通信。</a:t>
            </a:r>
          </a:p>
          <a:p>
            <a:r>
              <a:rPr lang="zh-CN" altLang="en-US" dirty="0"/>
              <a:t>本地模式</a:t>
            </a:r>
            <a:r>
              <a:rPr lang="zh-CN" altLang="en-US" dirty="0">
                <a:solidFill>
                  <a:srgbClr val="FF0000"/>
                </a:solidFill>
              </a:rPr>
              <a:t>采用外部数据库来存储元数据</a:t>
            </a:r>
            <a:r>
              <a:rPr lang="zh-CN" altLang="en-US" dirty="0"/>
              <a:t>，推荐使用</a:t>
            </a:r>
            <a:r>
              <a:rPr lang="en-US" altLang="zh-CN" dirty="0"/>
              <a:t>MySQL</a:t>
            </a:r>
            <a:r>
              <a:rPr lang="zh-CN" altLang="en-US" dirty="0"/>
              <a:t>。</a:t>
            </a:r>
          </a:p>
          <a:p>
            <a:r>
              <a:rPr lang="en-US" altLang="zh-CN" dirty="0"/>
              <a:t>hive</a:t>
            </a:r>
            <a:r>
              <a:rPr lang="zh-CN" altLang="en-US" dirty="0"/>
              <a:t>根据</a:t>
            </a:r>
            <a:r>
              <a:rPr lang="en-US" altLang="zh-CN" dirty="0" err="1"/>
              <a:t>hive.metastore.uris</a:t>
            </a:r>
            <a:r>
              <a:rPr lang="en-US" altLang="zh-CN" dirty="0"/>
              <a:t> </a:t>
            </a:r>
            <a:r>
              <a:rPr lang="zh-CN" altLang="en-US" dirty="0"/>
              <a:t>参数值来判断，如果为空，则为本地模式。</a:t>
            </a:r>
          </a:p>
          <a:p>
            <a:r>
              <a:rPr lang="zh-CN" altLang="en-US" dirty="0"/>
              <a:t>缺点是：每启动一次</a:t>
            </a:r>
            <a:r>
              <a:rPr lang="en-US" altLang="zh-CN" dirty="0"/>
              <a:t>hive</a:t>
            </a:r>
            <a:r>
              <a:rPr lang="zh-CN" altLang="en-US" dirty="0"/>
              <a:t>服务，都内置启动了一个</a:t>
            </a:r>
            <a:r>
              <a:rPr lang="en-US" altLang="zh-CN" dirty="0"/>
              <a:t>metastore</a:t>
            </a:r>
            <a:r>
              <a:rPr lang="zh-CN" altLang="en-US" dirty="0"/>
              <a:t>。</a:t>
            </a:r>
          </a:p>
          <a:p>
            <a:endParaRPr lang="zh-CN" altLang="en-US" dirty="0"/>
          </a:p>
        </p:txBody>
      </p:sp>
      <p:sp>
        <p:nvSpPr>
          <p:cNvPr id="5" name="标题 4"/>
          <p:cNvSpPr>
            <a:spLocks noGrp="1"/>
          </p:cNvSpPr>
          <p:nvPr>
            <p:ph type="title"/>
          </p:nvPr>
        </p:nvSpPr>
        <p:spPr/>
        <p:txBody>
          <a:bodyPr/>
          <a:lstStyle/>
          <a:p>
            <a:r>
              <a:rPr lang="en-US" altLang="zh-CN" dirty="0"/>
              <a:t>Metastore</a:t>
            </a:r>
            <a:r>
              <a:rPr lang="zh-CN" altLang="en-US" dirty="0"/>
              <a:t>配置方式</a:t>
            </a:r>
          </a:p>
        </p:txBody>
      </p:sp>
      <p:sp>
        <p:nvSpPr>
          <p:cNvPr id="6" name="文本占位符 5"/>
          <p:cNvSpPr>
            <a:spLocks noGrp="1"/>
          </p:cNvSpPr>
          <p:nvPr>
            <p:ph type="body" sz="quarter" idx="10"/>
          </p:nvPr>
        </p:nvSpPr>
        <p:spPr/>
        <p:txBody>
          <a:bodyPr/>
          <a:lstStyle/>
          <a:p>
            <a:r>
              <a:rPr lang="zh-CN" altLang="en-US" dirty="0"/>
              <a:t>本地模式</a:t>
            </a:r>
          </a:p>
        </p:txBody>
      </p:sp>
      <p:pic>
        <p:nvPicPr>
          <p:cNvPr id="2" name="图片 1"/>
          <p:cNvPicPr>
            <a:picLocks noChangeAspect="1"/>
          </p:cNvPicPr>
          <p:nvPr/>
        </p:nvPicPr>
        <p:blipFill>
          <a:blip r:embed="rId2"/>
          <a:stretch>
            <a:fillRect/>
          </a:stretch>
        </p:blipFill>
        <p:spPr>
          <a:xfrm>
            <a:off x="2172470" y="3676650"/>
            <a:ext cx="7826418" cy="3112975"/>
          </a:xfrm>
          <a:prstGeom prst="rect">
            <a:avLst/>
          </a:prstGeom>
        </p:spPr>
      </p:pic>
    </p:spTree>
    <p:extLst>
      <p:ext uri="{BB962C8B-B14F-4D97-AF65-F5344CB8AC3E}">
        <p14:creationId xmlns:p14="http://schemas.microsoft.com/office/powerpoint/2010/main" val="3088795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b="1" dirty="0">
                <a:solidFill>
                  <a:srgbClr val="FF0000"/>
                </a:solidFill>
              </a:rPr>
              <a:t>远程模式</a:t>
            </a:r>
            <a:r>
              <a:rPr lang="zh-CN" altLang="en-US" dirty="0"/>
              <a:t>（</a:t>
            </a:r>
            <a:r>
              <a:rPr lang="en-US" altLang="zh-CN" dirty="0"/>
              <a:t>Remote Metastore</a:t>
            </a:r>
            <a:r>
              <a:rPr lang="zh-CN" altLang="en-US" dirty="0"/>
              <a:t>）下，</a:t>
            </a:r>
            <a:r>
              <a:rPr lang="en-US" altLang="zh-CN" dirty="0">
                <a:solidFill>
                  <a:srgbClr val="FF0000"/>
                </a:solidFill>
              </a:rPr>
              <a:t>Metastore</a:t>
            </a:r>
            <a:r>
              <a:rPr lang="zh-CN" altLang="en-US" dirty="0">
                <a:solidFill>
                  <a:srgbClr val="FF0000"/>
                </a:solidFill>
              </a:rPr>
              <a:t>服务在其自己的单独</a:t>
            </a:r>
            <a:r>
              <a:rPr lang="en-US" altLang="zh-CN" dirty="0">
                <a:solidFill>
                  <a:srgbClr val="FF0000"/>
                </a:solidFill>
              </a:rPr>
              <a:t>JVM</a:t>
            </a:r>
            <a:r>
              <a:rPr lang="zh-CN" altLang="en-US" dirty="0">
                <a:solidFill>
                  <a:srgbClr val="FF0000"/>
                </a:solidFill>
              </a:rPr>
              <a:t>上运行</a:t>
            </a:r>
            <a:r>
              <a:rPr lang="zh-CN" altLang="en-US" dirty="0"/>
              <a:t>，而不在</a:t>
            </a:r>
            <a:r>
              <a:rPr lang="en-US" altLang="zh-CN" dirty="0"/>
              <a:t>HiveServer</a:t>
            </a:r>
            <a:r>
              <a:rPr lang="zh-CN" altLang="en-US" dirty="0"/>
              <a:t>的</a:t>
            </a:r>
            <a:r>
              <a:rPr lang="en-US" altLang="zh-CN" dirty="0"/>
              <a:t>JVM</a:t>
            </a:r>
            <a:r>
              <a:rPr lang="zh-CN" altLang="en-US" dirty="0"/>
              <a:t>中运行。如果其他进程希望与</a:t>
            </a:r>
            <a:r>
              <a:rPr lang="en-US" altLang="zh-CN" dirty="0"/>
              <a:t>Metastore</a:t>
            </a:r>
            <a:r>
              <a:rPr lang="zh-CN" altLang="en-US" dirty="0"/>
              <a:t>服务器通信，则可以使用</a:t>
            </a:r>
            <a:r>
              <a:rPr lang="en-US" altLang="zh-CN" dirty="0"/>
              <a:t>Thrift Network API</a:t>
            </a:r>
            <a:r>
              <a:rPr lang="zh-CN" altLang="en-US" dirty="0"/>
              <a:t>进行通信。</a:t>
            </a:r>
          </a:p>
          <a:p>
            <a:r>
              <a:rPr lang="zh-CN" altLang="en-US" dirty="0"/>
              <a:t>远程模式下，需要配置</a:t>
            </a:r>
            <a:r>
              <a:rPr lang="en-US" altLang="zh-CN" dirty="0"/>
              <a:t>hive.metastore.uris </a:t>
            </a:r>
            <a:r>
              <a:rPr lang="zh-CN" altLang="en-US" dirty="0"/>
              <a:t>参数来指定</a:t>
            </a:r>
            <a:r>
              <a:rPr lang="en-US" altLang="zh-CN" dirty="0"/>
              <a:t>metastore</a:t>
            </a:r>
            <a:r>
              <a:rPr lang="zh-CN" altLang="en-US" dirty="0"/>
              <a:t>服务运行的机器</a:t>
            </a:r>
            <a:r>
              <a:rPr lang="en-US" altLang="zh-CN" dirty="0"/>
              <a:t>ip</a:t>
            </a:r>
            <a:r>
              <a:rPr lang="zh-CN" altLang="en-US" dirty="0"/>
              <a:t>和端口，并且</a:t>
            </a:r>
            <a:r>
              <a:rPr lang="zh-CN" altLang="en-US" dirty="0">
                <a:solidFill>
                  <a:srgbClr val="FF0000"/>
                </a:solidFill>
              </a:rPr>
              <a:t>需要单独手动启动</a:t>
            </a:r>
            <a:r>
              <a:rPr lang="en-US" altLang="zh-CN" dirty="0">
                <a:solidFill>
                  <a:srgbClr val="FF0000"/>
                </a:solidFill>
              </a:rPr>
              <a:t>metastore</a:t>
            </a:r>
            <a:r>
              <a:rPr lang="zh-CN" altLang="en-US" dirty="0">
                <a:solidFill>
                  <a:srgbClr val="FF0000"/>
                </a:solidFill>
              </a:rPr>
              <a:t>服务</a:t>
            </a:r>
            <a:r>
              <a:rPr lang="zh-CN" altLang="en-US" dirty="0"/>
              <a:t>。元数据也采用外部数据库来存储元数据，推荐使用</a:t>
            </a:r>
            <a:r>
              <a:rPr lang="en-US" altLang="zh-CN" dirty="0"/>
              <a:t>MySQL</a:t>
            </a:r>
            <a:r>
              <a:rPr lang="zh-CN" altLang="en-US" dirty="0"/>
              <a:t>。</a:t>
            </a:r>
            <a:endParaRPr lang="en-US" altLang="zh-CN" dirty="0"/>
          </a:p>
          <a:p>
            <a:endParaRPr lang="zh-CN" altLang="en-US" dirty="0"/>
          </a:p>
          <a:p>
            <a:endParaRPr lang="zh-CN" altLang="en-US" dirty="0"/>
          </a:p>
        </p:txBody>
      </p:sp>
      <p:sp>
        <p:nvSpPr>
          <p:cNvPr id="5" name="标题 4"/>
          <p:cNvSpPr>
            <a:spLocks noGrp="1"/>
          </p:cNvSpPr>
          <p:nvPr>
            <p:ph type="title"/>
          </p:nvPr>
        </p:nvSpPr>
        <p:spPr/>
        <p:txBody>
          <a:bodyPr/>
          <a:lstStyle/>
          <a:p>
            <a:r>
              <a:rPr lang="en-US" altLang="zh-CN" dirty="0"/>
              <a:t>Metastore</a:t>
            </a:r>
            <a:r>
              <a:rPr lang="zh-CN" altLang="en-US" dirty="0"/>
              <a:t>配置方式</a:t>
            </a:r>
          </a:p>
        </p:txBody>
      </p:sp>
      <p:sp>
        <p:nvSpPr>
          <p:cNvPr id="6" name="文本占位符 5"/>
          <p:cNvSpPr>
            <a:spLocks noGrp="1"/>
          </p:cNvSpPr>
          <p:nvPr>
            <p:ph type="body" sz="quarter" idx="10"/>
          </p:nvPr>
        </p:nvSpPr>
        <p:spPr/>
        <p:txBody>
          <a:bodyPr/>
          <a:lstStyle/>
          <a:p>
            <a:r>
              <a:rPr lang="zh-CN" altLang="en-US" dirty="0"/>
              <a:t>远程模式</a:t>
            </a:r>
          </a:p>
        </p:txBody>
      </p:sp>
    </p:spTree>
    <p:extLst>
      <p:ext uri="{BB962C8B-B14F-4D97-AF65-F5344CB8AC3E}">
        <p14:creationId xmlns:p14="http://schemas.microsoft.com/office/powerpoint/2010/main" val="39623265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在生产环境中，建议用远程模式来配置</a:t>
            </a:r>
            <a:r>
              <a:rPr lang="en-US" altLang="zh-CN" dirty="0"/>
              <a:t>Hive Metastore</a:t>
            </a:r>
            <a:r>
              <a:rPr lang="zh-CN" altLang="en-US" dirty="0"/>
              <a:t>。在这种情况下，其他依赖</a:t>
            </a:r>
            <a:r>
              <a:rPr lang="en-US" altLang="zh-CN" dirty="0"/>
              <a:t>hive</a:t>
            </a:r>
            <a:r>
              <a:rPr lang="zh-CN" altLang="en-US" dirty="0"/>
              <a:t>的软件都可以通过</a:t>
            </a:r>
            <a:r>
              <a:rPr lang="en-US" altLang="zh-CN" dirty="0"/>
              <a:t>Metastore</a:t>
            </a:r>
            <a:r>
              <a:rPr lang="zh-CN" altLang="en-US" dirty="0"/>
              <a:t>访问</a:t>
            </a:r>
            <a:r>
              <a:rPr lang="en-US" altLang="zh-CN" dirty="0"/>
              <a:t>hive</a:t>
            </a:r>
            <a:r>
              <a:rPr lang="zh-CN" altLang="en-US" dirty="0"/>
              <a:t>。由于还可以完全屏蔽数据库层，因此这也带来了更好的可管理性</a:t>
            </a:r>
            <a:r>
              <a:rPr lang="en-US" altLang="zh-CN" dirty="0"/>
              <a:t>/</a:t>
            </a:r>
            <a:r>
              <a:rPr lang="zh-CN" altLang="en-US" dirty="0"/>
              <a:t>安全性。</a:t>
            </a:r>
          </a:p>
          <a:p>
            <a:endParaRPr lang="zh-CN" altLang="en-US" dirty="0"/>
          </a:p>
        </p:txBody>
      </p:sp>
      <p:sp>
        <p:nvSpPr>
          <p:cNvPr id="5" name="标题 4"/>
          <p:cNvSpPr>
            <a:spLocks noGrp="1"/>
          </p:cNvSpPr>
          <p:nvPr>
            <p:ph type="title"/>
          </p:nvPr>
        </p:nvSpPr>
        <p:spPr/>
        <p:txBody>
          <a:bodyPr/>
          <a:lstStyle/>
          <a:p>
            <a:r>
              <a:rPr lang="en-US" altLang="zh-CN" dirty="0"/>
              <a:t>Metastore</a:t>
            </a:r>
            <a:r>
              <a:rPr lang="zh-CN" altLang="en-US" dirty="0"/>
              <a:t>配置方式</a:t>
            </a:r>
          </a:p>
        </p:txBody>
      </p:sp>
      <p:sp>
        <p:nvSpPr>
          <p:cNvPr id="6" name="文本占位符 5"/>
          <p:cNvSpPr>
            <a:spLocks noGrp="1"/>
          </p:cNvSpPr>
          <p:nvPr>
            <p:ph type="body" sz="quarter" idx="10"/>
          </p:nvPr>
        </p:nvSpPr>
        <p:spPr/>
        <p:txBody>
          <a:bodyPr/>
          <a:lstStyle/>
          <a:p>
            <a:r>
              <a:rPr lang="zh-CN" altLang="en-US" dirty="0"/>
              <a:t>远程模式</a:t>
            </a:r>
          </a:p>
        </p:txBody>
      </p:sp>
      <p:pic>
        <p:nvPicPr>
          <p:cNvPr id="2" name="图片 1"/>
          <p:cNvPicPr>
            <a:picLocks noChangeAspect="1"/>
          </p:cNvPicPr>
          <p:nvPr/>
        </p:nvPicPr>
        <p:blipFill>
          <a:blip r:embed="rId2"/>
          <a:stretch>
            <a:fillRect/>
          </a:stretch>
        </p:blipFill>
        <p:spPr>
          <a:xfrm>
            <a:off x="710880" y="2406575"/>
            <a:ext cx="5631668" cy="4320742"/>
          </a:xfrm>
          <a:prstGeom prst="rect">
            <a:avLst/>
          </a:prstGeom>
        </p:spPr>
      </p:pic>
      <p:pic>
        <p:nvPicPr>
          <p:cNvPr id="7" name="图片 6">
            <a:extLst>
              <a:ext uri="{FF2B5EF4-FFF2-40B4-BE49-F238E27FC236}">
                <a16:creationId xmlns:a16="http://schemas.microsoft.com/office/drawing/2014/main" id="{47080DA0-C51E-D85D-BF5B-3A664DF2757D}"/>
              </a:ext>
            </a:extLst>
          </p:cNvPr>
          <p:cNvPicPr>
            <a:picLocks noChangeAspect="1"/>
          </p:cNvPicPr>
          <p:nvPr/>
        </p:nvPicPr>
        <p:blipFill>
          <a:blip r:embed="rId3"/>
          <a:stretch>
            <a:fillRect/>
          </a:stretch>
        </p:blipFill>
        <p:spPr>
          <a:xfrm>
            <a:off x="6668758" y="3147523"/>
            <a:ext cx="5541864" cy="2064344"/>
          </a:xfrm>
          <a:prstGeom prst="rect">
            <a:avLst/>
          </a:prstGeom>
        </p:spPr>
      </p:pic>
    </p:spTree>
    <p:extLst>
      <p:ext uri="{BB962C8B-B14F-4D97-AF65-F5344CB8AC3E}">
        <p14:creationId xmlns:p14="http://schemas.microsoft.com/office/powerpoint/2010/main" val="23719093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chemeClr val="tx1"/>
                </a:solidFill>
              </a:rPr>
              <a:t>Apache Hive </a:t>
            </a:r>
            <a:r>
              <a:rPr lang="zh-CN" altLang="en-US" dirty="0">
                <a:solidFill>
                  <a:schemeClr val="tx1"/>
                </a:solidFill>
              </a:rPr>
              <a:t>元数据</a:t>
            </a:r>
            <a:endParaRPr lang="en-US" altLang="zh-CN" dirty="0">
              <a:solidFill>
                <a:schemeClr val="tx1"/>
              </a:solidFill>
            </a:endParaRPr>
          </a:p>
          <a:p>
            <a:r>
              <a:rPr lang="en-US" altLang="zh-CN" dirty="0">
                <a:solidFill>
                  <a:schemeClr val="tx1"/>
                </a:solidFill>
              </a:rPr>
              <a:t>metastore</a:t>
            </a:r>
            <a:r>
              <a:rPr lang="zh-CN" altLang="en-US" dirty="0">
                <a:solidFill>
                  <a:schemeClr val="tx1"/>
                </a:solidFill>
              </a:rPr>
              <a:t>三种配置方式</a:t>
            </a:r>
            <a:endParaRPr lang="en-US" altLang="zh-CN" dirty="0">
              <a:solidFill>
                <a:schemeClr val="tx1"/>
              </a:solidFill>
            </a:endParaRPr>
          </a:p>
          <a:p>
            <a:r>
              <a:rPr lang="en-US" altLang="zh-CN" dirty="0">
                <a:solidFill>
                  <a:srgbClr val="FF0000"/>
                </a:solidFill>
              </a:rPr>
              <a:t>Apache Hive</a:t>
            </a:r>
            <a:r>
              <a:rPr lang="zh-CN" altLang="en-US" dirty="0">
                <a:solidFill>
                  <a:srgbClr val="FF0000"/>
                </a:solidFill>
              </a:rPr>
              <a:t>部署实战</a:t>
            </a:r>
            <a:endParaRPr lang="en-US" altLang="zh-CN" dirty="0">
              <a:solidFill>
                <a:srgbClr val="FF0000"/>
              </a:solidFill>
            </a:endParaRPr>
          </a:p>
          <a:p>
            <a:r>
              <a:rPr lang="en-US" altLang="zh-CN" dirty="0">
                <a:solidFill>
                  <a:schemeClr val="tx1"/>
                </a:solidFill>
              </a:rPr>
              <a:t>Apache Hive</a:t>
            </a:r>
            <a:r>
              <a:rPr lang="zh-CN" altLang="en-US" dirty="0">
                <a:solidFill>
                  <a:schemeClr val="tx1"/>
                </a:solidFill>
              </a:rPr>
              <a:t>客户端使用</a:t>
            </a:r>
            <a:endParaRPr lang="en-US" altLang="zh-CN" dirty="0">
              <a:solidFill>
                <a:schemeClr val="tx1"/>
              </a:solidFill>
            </a:endParaRPr>
          </a:p>
        </p:txBody>
      </p:sp>
    </p:spTree>
    <p:extLst>
      <p:ext uri="{BB962C8B-B14F-4D97-AF65-F5344CB8AC3E}">
        <p14:creationId xmlns:p14="http://schemas.microsoft.com/office/powerpoint/2010/main" val="31653039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由于</a:t>
            </a:r>
            <a:r>
              <a:rPr lang="en-US" altLang="zh-CN" dirty="0"/>
              <a:t>Apache Hive</a:t>
            </a:r>
            <a:r>
              <a:rPr lang="zh-CN" altLang="en-US" dirty="0"/>
              <a:t>是一款基于</a:t>
            </a:r>
            <a:r>
              <a:rPr lang="en-US" altLang="zh-CN" dirty="0"/>
              <a:t>Hadoop</a:t>
            </a:r>
            <a:r>
              <a:rPr lang="zh-CN" altLang="en-US" dirty="0"/>
              <a:t>的数据仓库软件，通常部署运行在</a:t>
            </a:r>
            <a:r>
              <a:rPr lang="en-US" altLang="zh-CN" dirty="0"/>
              <a:t>Linux</a:t>
            </a:r>
            <a:r>
              <a:rPr lang="zh-CN" altLang="en-US" dirty="0"/>
              <a:t>系统之上。因此不管使用何种方式配置</a:t>
            </a:r>
            <a:r>
              <a:rPr lang="en-US" altLang="zh-CN" dirty="0"/>
              <a:t>Hive Metastore</a:t>
            </a:r>
            <a:r>
              <a:rPr lang="zh-CN" altLang="en-US" dirty="0"/>
              <a:t>，必须要先保证服务器的基础环境正常，</a:t>
            </a:r>
            <a:r>
              <a:rPr lang="en-US" altLang="zh-CN" dirty="0"/>
              <a:t>Hadoop</a:t>
            </a:r>
            <a:r>
              <a:rPr lang="zh-CN" altLang="en-US" dirty="0"/>
              <a:t>集群健康可用。</a:t>
            </a:r>
          </a:p>
          <a:p>
            <a:r>
              <a:rPr lang="zh-CN" altLang="en-US" b="1" dirty="0">
                <a:solidFill>
                  <a:srgbClr val="FF0000"/>
                </a:solidFill>
              </a:rPr>
              <a:t>服务器基础环境</a:t>
            </a:r>
          </a:p>
          <a:p>
            <a:pPr marL="0" indent="0">
              <a:buNone/>
            </a:pPr>
            <a:r>
              <a:rPr lang="zh-CN" altLang="en-US" dirty="0"/>
              <a:t>集群时间同步、防火墙关闭、主机</a:t>
            </a:r>
            <a:r>
              <a:rPr lang="en-US" altLang="zh-CN" dirty="0"/>
              <a:t>Host</a:t>
            </a:r>
            <a:r>
              <a:rPr lang="zh-CN" altLang="en-US" dirty="0"/>
              <a:t>映射、免密登录、</a:t>
            </a:r>
            <a:r>
              <a:rPr lang="en-US" altLang="zh-CN" dirty="0"/>
              <a:t>JDK</a:t>
            </a:r>
            <a:r>
              <a:rPr lang="zh-CN" altLang="en-US" dirty="0"/>
              <a:t>安装</a:t>
            </a:r>
          </a:p>
          <a:p>
            <a:r>
              <a:rPr lang="en-US" altLang="zh-CN" b="1" dirty="0">
                <a:solidFill>
                  <a:srgbClr val="FF0000"/>
                </a:solidFill>
              </a:rPr>
              <a:t>Hadoop</a:t>
            </a:r>
            <a:r>
              <a:rPr lang="zh-CN" altLang="en-US" b="1" dirty="0">
                <a:solidFill>
                  <a:srgbClr val="FF0000"/>
                </a:solidFill>
              </a:rPr>
              <a:t>集群健康可用</a:t>
            </a:r>
          </a:p>
          <a:p>
            <a:pPr marL="0" indent="0">
              <a:buNone/>
            </a:pPr>
            <a:r>
              <a:rPr lang="zh-CN" altLang="en-US" dirty="0"/>
              <a:t>启动</a:t>
            </a:r>
            <a:r>
              <a:rPr lang="en-US" altLang="zh-CN" dirty="0"/>
              <a:t>Hive</a:t>
            </a:r>
            <a:r>
              <a:rPr lang="zh-CN" altLang="en-US" dirty="0"/>
              <a:t>之前必须先启动</a:t>
            </a:r>
            <a:r>
              <a:rPr lang="en-US" altLang="zh-CN" dirty="0"/>
              <a:t>Hadoop</a:t>
            </a:r>
            <a:r>
              <a:rPr lang="zh-CN" altLang="en-US" dirty="0"/>
              <a:t>集群。特别要注意，需</a:t>
            </a:r>
            <a:r>
              <a:rPr lang="zh-CN" altLang="en-US" dirty="0">
                <a:solidFill>
                  <a:srgbClr val="FF0000"/>
                </a:solidFill>
              </a:rPr>
              <a:t>等待</a:t>
            </a:r>
            <a:r>
              <a:rPr lang="en-US" altLang="zh-CN" dirty="0">
                <a:solidFill>
                  <a:srgbClr val="FF0000"/>
                </a:solidFill>
              </a:rPr>
              <a:t>HDFS</a:t>
            </a:r>
            <a:r>
              <a:rPr lang="zh-CN" altLang="en-US" dirty="0">
                <a:solidFill>
                  <a:srgbClr val="FF0000"/>
                </a:solidFill>
              </a:rPr>
              <a:t>安全模式关闭之后再启动运行</a:t>
            </a:r>
            <a:r>
              <a:rPr lang="en-US" altLang="zh-CN" dirty="0">
                <a:solidFill>
                  <a:srgbClr val="FF0000"/>
                </a:solidFill>
              </a:rPr>
              <a:t>Hive</a:t>
            </a:r>
            <a:r>
              <a:rPr lang="zh-CN" altLang="en-US" dirty="0"/>
              <a:t>。</a:t>
            </a:r>
          </a:p>
          <a:p>
            <a:pPr marL="0" indent="0">
              <a:buNone/>
            </a:pPr>
            <a:r>
              <a:rPr lang="en-US" altLang="zh-CN" dirty="0"/>
              <a:t>Hive</a:t>
            </a:r>
            <a:r>
              <a:rPr lang="zh-CN" altLang="en-US" dirty="0"/>
              <a:t>不是分布式安装运行的软件，其分布式的特性主要借由</a:t>
            </a:r>
            <a:r>
              <a:rPr lang="en-US" altLang="zh-CN" dirty="0"/>
              <a:t>Hadoop</a:t>
            </a:r>
            <a:r>
              <a:rPr lang="zh-CN" altLang="en-US" dirty="0"/>
              <a:t>完成。包括分布式存储、分布式计算。</a:t>
            </a:r>
          </a:p>
          <a:p>
            <a:endParaRPr lang="zh-CN" altLang="en-US" dirty="0"/>
          </a:p>
        </p:txBody>
      </p:sp>
      <p:sp>
        <p:nvSpPr>
          <p:cNvPr id="5" name="标题 4"/>
          <p:cNvSpPr>
            <a:spLocks noGrp="1"/>
          </p:cNvSpPr>
          <p:nvPr>
            <p:ph type="title"/>
          </p:nvPr>
        </p:nvSpPr>
        <p:spPr/>
        <p:txBody>
          <a:bodyPr/>
          <a:lstStyle/>
          <a:p>
            <a:r>
              <a:rPr lang="en-US" altLang="zh-CN" dirty="0"/>
              <a:t>Hive</a:t>
            </a:r>
            <a:r>
              <a:rPr lang="zh-CN" altLang="en-US" dirty="0"/>
              <a:t>部署实战</a:t>
            </a:r>
          </a:p>
        </p:txBody>
      </p:sp>
      <p:sp>
        <p:nvSpPr>
          <p:cNvPr id="6" name="文本占位符 5"/>
          <p:cNvSpPr>
            <a:spLocks noGrp="1"/>
          </p:cNvSpPr>
          <p:nvPr>
            <p:ph type="body" sz="quarter" idx="10"/>
          </p:nvPr>
        </p:nvSpPr>
        <p:spPr/>
        <p:txBody>
          <a:bodyPr/>
          <a:lstStyle/>
          <a:p>
            <a:r>
              <a:rPr lang="zh-CN" altLang="en-US" dirty="0"/>
              <a:t>安装前准备</a:t>
            </a:r>
          </a:p>
        </p:txBody>
      </p:sp>
    </p:spTree>
    <p:extLst>
      <p:ext uri="{BB962C8B-B14F-4D97-AF65-F5344CB8AC3E}">
        <p14:creationId xmlns:p14="http://schemas.microsoft.com/office/powerpoint/2010/main" val="28890111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因为</a:t>
            </a:r>
            <a:r>
              <a:rPr lang="en-US" altLang="zh-CN" dirty="0"/>
              <a:t>Hive</a:t>
            </a:r>
            <a:r>
              <a:rPr lang="zh-CN" altLang="en-US" dirty="0"/>
              <a:t>需要把数据存储在</a:t>
            </a:r>
            <a:r>
              <a:rPr lang="en-US" altLang="zh-CN" dirty="0"/>
              <a:t>HDFS</a:t>
            </a:r>
            <a:r>
              <a:rPr lang="zh-CN" altLang="en-US" dirty="0"/>
              <a:t>上，并且通过</a:t>
            </a:r>
            <a:r>
              <a:rPr lang="en-US" altLang="zh-CN" dirty="0"/>
              <a:t>MapReduce</a:t>
            </a:r>
            <a:r>
              <a:rPr lang="zh-CN" altLang="en-US" dirty="0"/>
              <a:t>作为执行引擎处理数据；</a:t>
            </a:r>
            <a:endParaRPr lang="en-US" altLang="zh-CN" dirty="0"/>
          </a:p>
          <a:p>
            <a:r>
              <a:rPr lang="zh-CN" altLang="en-US" dirty="0"/>
              <a:t>因此需要在</a:t>
            </a:r>
            <a:r>
              <a:rPr lang="en-US" altLang="zh-CN" dirty="0"/>
              <a:t>Hadoop</a:t>
            </a:r>
            <a:r>
              <a:rPr lang="zh-CN" altLang="en-US" dirty="0"/>
              <a:t>中添加相关配置属性，以满足</a:t>
            </a:r>
            <a:r>
              <a:rPr lang="en-US" altLang="zh-CN" dirty="0"/>
              <a:t>Hive</a:t>
            </a:r>
            <a:r>
              <a:rPr lang="zh-CN" altLang="en-US" dirty="0"/>
              <a:t>在</a:t>
            </a:r>
            <a:r>
              <a:rPr lang="en-US" altLang="zh-CN" dirty="0"/>
              <a:t>Hadoop</a:t>
            </a:r>
            <a:r>
              <a:rPr lang="zh-CN" altLang="en-US" dirty="0"/>
              <a:t>上运行。</a:t>
            </a:r>
            <a:endParaRPr lang="en-US" altLang="zh-CN" dirty="0"/>
          </a:p>
          <a:p>
            <a:r>
              <a:rPr lang="zh-CN" altLang="en-US" dirty="0"/>
              <a:t>修改</a:t>
            </a:r>
            <a:r>
              <a:rPr lang="en-US" altLang="zh-CN" dirty="0"/>
              <a:t>Hadoop</a:t>
            </a:r>
            <a:r>
              <a:rPr lang="zh-CN" altLang="en-US" dirty="0"/>
              <a:t>中</a:t>
            </a:r>
            <a:r>
              <a:rPr lang="en-US" altLang="zh-CN" dirty="0"/>
              <a:t>core-site.xml</a:t>
            </a:r>
            <a:r>
              <a:rPr lang="zh-CN" altLang="en-US" dirty="0"/>
              <a:t>，并且</a:t>
            </a:r>
            <a:r>
              <a:rPr lang="en-US" altLang="zh-CN" dirty="0"/>
              <a:t>Hadoop</a:t>
            </a:r>
            <a:r>
              <a:rPr lang="zh-CN" altLang="en-US" dirty="0"/>
              <a:t>集群同步配置文件，重启生效。</a:t>
            </a:r>
          </a:p>
        </p:txBody>
      </p:sp>
      <p:sp>
        <p:nvSpPr>
          <p:cNvPr id="5" name="标题 4"/>
          <p:cNvSpPr>
            <a:spLocks noGrp="1"/>
          </p:cNvSpPr>
          <p:nvPr>
            <p:ph type="title"/>
          </p:nvPr>
        </p:nvSpPr>
        <p:spPr/>
        <p:txBody>
          <a:bodyPr/>
          <a:lstStyle/>
          <a:p>
            <a:r>
              <a:rPr lang="en-US" altLang="zh-CN" dirty="0"/>
              <a:t>Hive</a:t>
            </a:r>
            <a:r>
              <a:rPr lang="zh-CN" altLang="en-US" dirty="0"/>
              <a:t>部署实战</a:t>
            </a:r>
          </a:p>
        </p:txBody>
      </p:sp>
      <p:sp>
        <p:nvSpPr>
          <p:cNvPr id="6" name="文本占位符 5"/>
          <p:cNvSpPr>
            <a:spLocks noGrp="1"/>
          </p:cNvSpPr>
          <p:nvPr>
            <p:ph type="body" sz="quarter" idx="10"/>
          </p:nvPr>
        </p:nvSpPr>
        <p:spPr/>
        <p:txBody>
          <a:bodyPr/>
          <a:lstStyle/>
          <a:p>
            <a:r>
              <a:rPr lang="en-US" altLang="zh-CN" dirty="0"/>
              <a:t>Hadoop</a:t>
            </a:r>
            <a:r>
              <a:rPr lang="zh-CN" altLang="en-US" dirty="0"/>
              <a:t>与</a:t>
            </a:r>
            <a:r>
              <a:rPr lang="en-US" altLang="zh-CN" dirty="0"/>
              <a:t>Hive</a:t>
            </a:r>
            <a:r>
              <a:rPr lang="zh-CN" altLang="en-US" dirty="0"/>
              <a:t>整合</a:t>
            </a:r>
          </a:p>
        </p:txBody>
      </p:sp>
      <p:sp>
        <p:nvSpPr>
          <p:cNvPr id="8" name="TextBox 3">
            <a:extLst>
              <a:ext uri="{FF2B5EF4-FFF2-40B4-BE49-F238E27FC236}">
                <a16:creationId xmlns:a16="http://schemas.microsoft.com/office/drawing/2014/main" id="{0C998B78-AB18-3C47-A1C7-25AE9A3A40B0}"/>
              </a:ext>
            </a:extLst>
          </p:cNvPr>
          <p:cNvSpPr txBox="1"/>
          <p:nvPr/>
        </p:nvSpPr>
        <p:spPr>
          <a:xfrm>
            <a:off x="3560126" y="3506432"/>
            <a:ext cx="5051105" cy="1754326"/>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整合</a:t>
            </a:r>
            <a:r>
              <a:rPr lang="zh-CN" altLang="zh-CN" sz="1200" i="1" dirty="0">
                <a:solidFill>
                  <a:srgbClr val="999999"/>
                </a:solidFill>
                <a:latin typeface="Arial Unicode MS" panose="020B0604020202020204" pitchFamily="34" charset="-122"/>
                <a:ea typeface="JetBrains Mono"/>
              </a:rPr>
              <a:t>hive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&gt;hadoop.proxyuser.root.hosts&lt;/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&gt;hadoop.proxyuser.root.groups&lt;/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58364603"/>
      </p:ext>
    </p:extLst>
  </p:cSld>
  <p:clrMapOvr>
    <a:masterClrMapping/>
  </p:clrMapOvr>
</p:sld>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9468</TotalTime>
  <Words>11700</Words>
  <Application>Microsoft Office PowerPoint</Application>
  <PresentationFormat>宽屏</PresentationFormat>
  <Paragraphs>856</Paragraphs>
  <Slides>145</Slides>
  <Notes>11</Notes>
  <HiddenSlides>0</HiddenSlides>
  <MMClips>0</MMClips>
  <ScaleCrop>false</ScaleCrop>
  <HeadingPairs>
    <vt:vector size="6" baseType="variant">
      <vt:variant>
        <vt:lpstr>已用的字体</vt:lpstr>
      </vt:variant>
      <vt:variant>
        <vt:i4>13</vt:i4>
      </vt:variant>
      <vt:variant>
        <vt:lpstr>主题</vt:lpstr>
      </vt:variant>
      <vt:variant>
        <vt:i4>7</vt:i4>
      </vt:variant>
      <vt:variant>
        <vt:lpstr>幻灯片标题</vt:lpstr>
      </vt:variant>
      <vt:variant>
        <vt:i4>145</vt:i4>
      </vt:variant>
    </vt:vector>
  </HeadingPairs>
  <TitlesOfParts>
    <vt:vector size="165" baseType="lpstr">
      <vt:lpstr>Alibaba PuHuiTi B</vt:lpstr>
      <vt:lpstr>Alibaba PuHuiTi M</vt:lpstr>
      <vt:lpstr>Alibaba PuHuiTi R</vt:lpstr>
      <vt:lpstr>Arial Unicode MS</vt:lpstr>
      <vt:lpstr>阿里巴巴普惠体</vt:lpstr>
      <vt:lpstr>等线</vt:lpstr>
      <vt:lpstr>黑体</vt:lpstr>
      <vt:lpstr>宋体</vt:lpstr>
      <vt:lpstr>Arial</vt:lpstr>
      <vt:lpstr>Calibri</vt:lpstr>
      <vt:lpstr>Segoe UI</vt:lpstr>
      <vt:lpstr>Verdana</vt:lpstr>
      <vt:lpstr>Wingdings</vt:lpstr>
      <vt:lpstr>封面2</vt:lpstr>
      <vt:lpstr>目录</vt:lpstr>
      <vt:lpstr>学习目标</vt:lpstr>
      <vt:lpstr>章节页版式（一级+二级标题）</vt:lpstr>
      <vt:lpstr>章节页版式（一级标题）</vt:lpstr>
      <vt:lpstr>正文设计方案</vt:lpstr>
      <vt:lpstr>5_结束页设计方案</vt:lpstr>
      <vt:lpstr>数据仓库基础与Apache Hive入门</vt:lpstr>
      <vt:lpstr>PowerPoint 演示文稿</vt:lpstr>
      <vt:lpstr>PowerPoint 演示文稿</vt:lpstr>
      <vt:lpstr>数据仓库基础理论</vt:lpstr>
      <vt:lpstr>PowerPoint 演示文稿</vt:lpstr>
      <vt:lpstr>数据仓库</vt:lpstr>
      <vt:lpstr>数据仓库</vt:lpstr>
      <vt:lpstr>PowerPoint 演示文稿</vt:lpstr>
      <vt:lpstr>数据仓库</vt:lpstr>
      <vt:lpstr>数据仓库为何而来</vt:lpstr>
      <vt:lpstr>数据仓库为何而来</vt:lpstr>
      <vt:lpstr>数据仓库为何而来</vt:lpstr>
      <vt:lpstr>数据仓库为何而来</vt:lpstr>
      <vt:lpstr>数据仓库为何而来</vt:lpstr>
      <vt:lpstr>数据仓库为何而来</vt:lpstr>
      <vt:lpstr>数据仓库为何而来</vt:lpstr>
      <vt:lpstr>PowerPoint 演示文稿</vt:lpstr>
      <vt:lpstr>数据仓库主要特征</vt:lpstr>
      <vt:lpstr>数据仓库</vt:lpstr>
      <vt:lpstr>数据仓库特征</vt:lpstr>
      <vt:lpstr>数据仓库特征</vt:lpstr>
      <vt:lpstr>数据仓库特征</vt:lpstr>
      <vt:lpstr>数据仓库特征</vt:lpstr>
      <vt:lpstr>数据仓库特征</vt:lpstr>
      <vt:lpstr>PowerPoint 演示文稿</vt:lpstr>
      <vt:lpstr>OLTP、OLAP</vt:lpstr>
      <vt:lpstr>OLTP</vt:lpstr>
      <vt:lpstr>OLAP</vt:lpstr>
      <vt:lpstr>OLTP、OLAP</vt:lpstr>
      <vt:lpstr>数据仓库、数据库</vt:lpstr>
      <vt:lpstr>数据仓库、数据库</vt:lpstr>
      <vt:lpstr>数据仓库、数据集市</vt:lpstr>
      <vt:lpstr>数据仓库、数据集市</vt:lpstr>
      <vt:lpstr>PowerPoint 演示文稿</vt:lpstr>
      <vt:lpstr>数据仓库分层架构</vt:lpstr>
      <vt:lpstr>数据仓库分层架构</vt:lpstr>
      <vt:lpstr>阿里巴巴数仓3层架构</vt:lpstr>
      <vt:lpstr>阿里巴巴数仓3层架构</vt:lpstr>
      <vt:lpstr>阿里巴巴数仓3层架构</vt:lpstr>
      <vt:lpstr>数据仓库分层架构</vt:lpstr>
      <vt:lpstr>数据仓库分层架构</vt:lpstr>
      <vt:lpstr>数据仓库分层架构</vt:lpstr>
      <vt:lpstr>ETL、ELT区别</vt:lpstr>
      <vt:lpstr>ETL、ELT</vt:lpstr>
      <vt:lpstr>ETL</vt:lpstr>
      <vt:lpstr>ELT</vt:lpstr>
      <vt:lpstr>PowerPoint 演示文稿</vt:lpstr>
      <vt:lpstr>PowerPoint 演示文稿</vt:lpstr>
      <vt:lpstr>美团点评酒旅数仓建设实践</vt:lpstr>
      <vt:lpstr>美团点评酒旅数仓建设实践</vt:lpstr>
      <vt:lpstr>美团点评酒旅数仓建设实践</vt:lpstr>
      <vt:lpstr>美团点评酒旅数仓建设实践</vt:lpstr>
      <vt:lpstr>美团点评酒旅数仓建设实践</vt:lpstr>
      <vt:lpstr>美团点评酒旅数仓建设实践</vt:lpstr>
      <vt:lpstr>美团点评酒旅数仓建设实践</vt:lpstr>
      <vt:lpstr>美团点评酒旅数仓建设实践</vt:lpstr>
      <vt:lpstr>Apache Hive入门</vt:lpstr>
      <vt:lpstr>PowerPoint 演示文稿</vt:lpstr>
      <vt:lpstr>Apache Hive概述</vt:lpstr>
      <vt:lpstr>Apache Hive概述</vt:lpstr>
      <vt:lpstr>Apache Hive概述</vt:lpstr>
      <vt:lpstr>PowerPoint 演示文稿</vt:lpstr>
      <vt:lpstr>场景</vt:lpstr>
      <vt:lpstr>场景案例：如何模拟实现Apache Hive的功能</vt:lpstr>
      <vt:lpstr>场景案例：如何模拟实现Apache Hive的功能</vt:lpstr>
      <vt:lpstr>场景案例：如何模拟实现Apache Hive的功能</vt:lpstr>
      <vt:lpstr>场景案例：如何模拟实现Apache Hive的功能</vt:lpstr>
      <vt:lpstr>场景案例：如何模拟实现Apache Hive的功能</vt:lpstr>
      <vt:lpstr>场景案例：如何模拟实现Apache Hive的功能</vt:lpstr>
      <vt:lpstr>PowerPoint 演示文稿</vt:lpstr>
      <vt:lpstr>Apache Hive架构、组件</vt:lpstr>
      <vt:lpstr>Apache Hive架构、组件</vt:lpstr>
      <vt:lpstr>Apache Hive架构、组件</vt:lpstr>
      <vt:lpstr>Apache Hive架构、组件</vt:lpstr>
      <vt:lpstr>Apache Hive架构、组件</vt:lpstr>
      <vt:lpstr>PowerPoint 演示文稿</vt:lpstr>
      <vt:lpstr>Apache Hive数据模型</vt:lpstr>
      <vt:lpstr>Apache Hive数据模型</vt:lpstr>
      <vt:lpstr>Apache Hive数据模型</vt:lpstr>
      <vt:lpstr>Apache Hive数据模型</vt:lpstr>
      <vt:lpstr>Apache Hive数据模型</vt:lpstr>
      <vt:lpstr>Apache Hive数据模型</vt:lpstr>
      <vt:lpstr>PowerPoint 演示文稿</vt:lpstr>
      <vt:lpstr>Apache Hive是要取代MySQL吗？</vt:lpstr>
      <vt:lpstr>Apache Hive是要取代MySQL吗？</vt:lpstr>
      <vt:lpstr>Apache Hive安装部署</vt:lpstr>
      <vt:lpstr>PowerPoint 演示文稿</vt:lpstr>
      <vt:lpstr>Apache Hive 元数据</vt:lpstr>
      <vt:lpstr>Apache Hive 元数据</vt:lpstr>
      <vt:lpstr>Apache Hive 元数据</vt:lpstr>
      <vt:lpstr>PowerPoint 演示文稿</vt:lpstr>
      <vt:lpstr>Metastore配置方式</vt:lpstr>
      <vt:lpstr>Metastore配置方式</vt:lpstr>
      <vt:lpstr>Metastore配置方式</vt:lpstr>
      <vt:lpstr>Metastore配置方式</vt:lpstr>
      <vt:lpstr>Metastore配置方式</vt:lpstr>
      <vt:lpstr>PowerPoint 演示文稿</vt:lpstr>
      <vt:lpstr>Hive部署实战</vt:lpstr>
      <vt:lpstr>Hive部署实战</vt:lpstr>
      <vt:lpstr>Hive部署实战</vt:lpstr>
      <vt:lpstr>Hive部署实战</vt:lpstr>
      <vt:lpstr>Hive部署实战</vt:lpstr>
      <vt:lpstr>Hive部署实战</vt:lpstr>
      <vt:lpstr>Hive部署实战</vt:lpstr>
      <vt:lpstr>Hive部署实战</vt:lpstr>
      <vt:lpstr>Hive部署实战</vt:lpstr>
      <vt:lpstr>远程模式Metastore服务</vt:lpstr>
      <vt:lpstr>远程模式Metastore服务</vt:lpstr>
      <vt:lpstr>PowerPoint 演示文稿</vt:lpstr>
      <vt:lpstr>Hive命令行客户端</vt:lpstr>
      <vt:lpstr>Hive命令行客户端</vt:lpstr>
      <vt:lpstr>Hive Beeline Client</vt:lpstr>
      <vt:lpstr>HiveServer、HiveServer2服务</vt:lpstr>
      <vt:lpstr>Hive服务和客户端</vt:lpstr>
      <vt:lpstr>两代hive客户端的区别</vt:lpstr>
      <vt:lpstr>bin/hive 客户端</vt:lpstr>
      <vt:lpstr>bin/hive 客户端</vt:lpstr>
      <vt:lpstr>bin/beeline 客户端</vt:lpstr>
      <vt:lpstr>bin/beeline 客户端</vt:lpstr>
      <vt:lpstr>bin/beeline 客户端</vt:lpstr>
      <vt:lpstr>场景案例：Apache Hive初体验</vt:lpstr>
      <vt:lpstr>PowerPoint 演示文稿</vt:lpstr>
      <vt:lpstr>体验1：Hive使用起来和MySQL差不多吗？</vt:lpstr>
      <vt:lpstr>Hive使用起来和MySQL差不多吗？</vt:lpstr>
      <vt:lpstr>Hive使用起来和MySQL差不多吗？</vt:lpstr>
      <vt:lpstr>Hive使用起来和MySQL差不多吗？</vt:lpstr>
      <vt:lpstr>Hive使用起来和MySQL差不多吗？</vt:lpstr>
      <vt:lpstr>Hive使用起来和MySQL差不多吗？</vt:lpstr>
      <vt:lpstr>PowerPoint 演示文稿</vt:lpstr>
      <vt:lpstr>体验2：Hive如何才能将结构化数据映射成为表？</vt:lpstr>
      <vt:lpstr>Hive如何才能将结构化数据映射成为表？</vt:lpstr>
      <vt:lpstr>Hive如何才能将结构化数据映射成为表？</vt:lpstr>
      <vt:lpstr>Hive如何才能将结构化数据映射成为表？</vt:lpstr>
      <vt:lpstr>Hive如何才能将结构化数据映射成为表？</vt:lpstr>
      <vt:lpstr>Hive如何才能将结构化数据映射成为表？</vt:lpstr>
      <vt:lpstr>Hive如何才能将结构化数据映射成为表？</vt:lpstr>
      <vt:lpstr>Hive如何才能将结构化数据映射成为表？</vt:lpstr>
      <vt:lpstr>PowerPoint 演示文稿</vt:lpstr>
      <vt:lpstr>体验3：使用Hive进行小数据分析如何？</vt:lpstr>
      <vt:lpstr>使用Hive进行小数据分析如何？</vt:lpstr>
      <vt:lpstr>使用Hive进行小数据分析如何？</vt:lpstr>
      <vt:lpstr>使用Hive进行小数据分析如何？</vt:lpstr>
      <vt:lpstr>数据仓库基础与Apache Hive入门</vt:lpstr>
      <vt:lpstr>数据仓库基础与Apache Hive入门</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劉　崇玖</cp:lastModifiedBy>
  <cp:revision>1276</cp:revision>
  <dcterms:created xsi:type="dcterms:W3CDTF">2020-03-31T02:23:27Z</dcterms:created>
  <dcterms:modified xsi:type="dcterms:W3CDTF">2024-09-15T11:53:05Z</dcterms:modified>
</cp:coreProperties>
</file>